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323" r:id="rId2"/>
    <p:sldId id="325" r:id="rId3"/>
    <p:sldId id="331" r:id="rId4"/>
    <p:sldId id="332" r:id="rId5"/>
    <p:sldId id="327" r:id="rId6"/>
    <p:sldId id="328" r:id="rId7"/>
    <p:sldId id="329" r:id="rId8"/>
    <p:sldId id="333" r:id="rId9"/>
    <p:sldId id="334" r:id="rId10"/>
    <p:sldId id="335" r:id="rId11"/>
    <p:sldId id="336" r:id="rId12"/>
    <p:sldId id="337" r:id="rId13"/>
    <p:sldId id="338" r:id="rId14"/>
    <p:sldId id="354" r:id="rId15"/>
    <p:sldId id="356" r:id="rId16"/>
    <p:sldId id="359" r:id="rId17"/>
    <p:sldId id="346" r:id="rId18"/>
    <p:sldId id="360" r:id="rId19"/>
    <p:sldId id="361" r:id="rId20"/>
    <p:sldId id="358" r:id="rId21"/>
    <p:sldId id="357" r:id="rId22"/>
    <p:sldId id="355" r:id="rId23"/>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99A5"/>
    <a:srgbClr val="FFFFFF"/>
    <a:srgbClr val="08080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78993" autoAdjust="0"/>
  </p:normalViewPr>
  <p:slideViewPr>
    <p:cSldViewPr snapToGrid="0" snapToObjects="1">
      <p:cViewPr varScale="1">
        <p:scale>
          <a:sx n="69" d="100"/>
          <a:sy n="69" d="100"/>
        </p:scale>
        <p:origin x="-13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9" d="100"/>
          <a:sy n="69" d="100"/>
        </p:scale>
        <p:origin x="3264" y="5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pPr/>
              <a:t>10/09/2016</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pPr/>
              <a:t>‹Nº›</a:t>
            </a:fld>
            <a:endParaRPr lang="es-CO"/>
          </a:p>
        </p:txBody>
      </p:sp>
    </p:spTree>
    <p:extLst>
      <p:ext uri="{BB962C8B-B14F-4D97-AF65-F5344CB8AC3E}">
        <p14:creationId xmlns:p14="http://schemas.microsoft.com/office/powerpoint/2010/main" xmlns=""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7E15B5-955E-4B5B-9E1F-B3C4B4C6AE0C}" type="datetimeFigureOut">
              <a:rPr lang="es-CO" smtClean="0"/>
              <a:pPr/>
              <a:t>10/09/2016</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DF1DBB-D2B5-4901-B422-57DA65914203}" type="slidenum">
              <a:rPr lang="es-CO" smtClean="0"/>
              <a:pPr/>
              <a:t>‹Nº›</a:t>
            </a:fld>
            <a:endParaRPr lang="es-CO"/>
          </a:p>
        </p:txBody>
      </p:sp>
    </p:spTree>
    <p:extLst>
      <p:ext uri="{BB962C8B-B14F-4D97-AF65-F5344CB8AC3E}">
        <p14:creationId xmlns:p14="http://schemas.microsoft.com/office/powerpoint/2010/main" xmlns="" val="125366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6DF1DBB-D2B5-4901-B422-57DA65914203}" type="slidenum">
              <a:rPr lang="es-CO" smtClean="0"/>
              <a:pPr/>
              <a:t>1</a:t>
            </a:fld>
            <a:endParaRPr lang="es-CO"/>
          </a:p>
        </p:txBody>
      </p:sp>
    </p:spTree>
    <p:extLst>
      <p:ext uri="{BB962C8B-B14F-4D97-AF65-F5344CB8AC3E}">
        <p14:creationId xmlns:p14="http://schemas.microsoft.com/office/powerpoint/2010/main" xmlns="" val="344385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3</a:t>
            </a:fld>
            <a:endParaRPr lang="es-CO"/>
          </a:p>
        </p:txBody>
      </p:sp>
    </p:spTree>
    <p:extLst>
      <p:ext uri="{BB962C8B-B14F-4D97-AF65-F5344CB8AC3E}">
        <p14:creationId xmlns:p14="http://schemas.microsoft.com/office/powerpoint/2010/main" xmlns="" val="3042021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solidFill>
                  <a:srgbClr val="FF0000"/>
                </a:solidFill>
              </a:rPr>
              <a:t>Diagrama</a:t>
            </a:r>
            <a:r>
              <a:rPr lang="es-CO" baseline="0" dirty="0">
                <a:solidFill>
                  <a:srgbClr val="FF0000"/>
                </a:solidFill>
              </a:rPr>
              <a:t> de clases de análisis (modelo de dominio)</a:t>
            </a:r>
            <a:endParaRPr lang="es-CO" dirty="0">
              <a:solidFill>
                <a:srgbClr val="FF0000"/>
              </a:solidFill>
            </a:endParaRPr>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4</a:t>
            </a:fld>
            <a:endParaRPr lang="es-CO"/>
          </a:p>
        </p:txBody>
      </p:sp>
    </p:spTree>
    <p:extLst>
      <p:ext uri="{BB962C8B-B14F-4D97-AF65-F5344CB8AC3E}">
        <p14:creationId xmlns:p14="http://schemas.microsoft.com/office/powerpoint/2010/main" xmlns="" val="304202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5</a:t>
            </a:fld>
            <a:endParaRPr lang="es-CO"/>
          </a:p>
        </p:txBody>
      </p:sp>
    </p:spTree>
    <p:extLst>
      <p:ext uri="{BB962C8B-B14F-4D97-AF65-F5344CB8AC3E}">
        <p14:creationId xmlns:p14="http://schemas.microsoft.com/office/powerpoint/2010/main" xmlns="" val="304202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
            </a:r>
            <a:br>
              <a:rPr lang="es-ES" sz="1200" b="0" i="0" u="none" strike="noStrike" kern="1200" dirty="0">
                <a:solidFill>
                  <a:schemeClr val="tx1"/>
                </a:solidFill>
                <a:effectLst/>
                <a:latin typeface="+mn-lt"/>
                <a:ea typeface="+mn-ea"/>
                <a:cs typeface="+mn-cs"/>
              </a:rPr>
            </a:br>
            <a:r>
              <a:rPr lang="es-ES" sz="1200" b="0" i="0" u="none" strike="noStrike" kern="1200" dirty="0">
                <a:solidFill>
                  <a:schemeClr val="tx1"/>
                </a:solidFill>
                <a:effectLst/>
                <a:latin typeface="+mn-lt"/>
                <a:ea typeface="+mn-ea"/>
                <a:cs typeface="+mn-cs"/>
              </a:rPr>
              <a:t/>
            </a:r>
            <a:br>
              <a:rPr lang="es-ES" sz="1200" b="0" i="0" u="none" strike="noStrike" kern="1200" dirty="0">
                <a:solidFill>
                  <a:schemeClr val="tx1"/>
                </a:solidFill>
                <a:effectLst/>
                <a:latin typeface="+mn-lt"/>
                <a:ea typeface="+mn-ea"/>
                <a:cs typeface="+mn-cs"/>
              </a:rPr>
            </a:br>
            <a:endParaRPr lang="es-CO" dirty="0"/>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6</a:t>
            </a:fld>
            <a:endParaRPr lang="es-CO"/>
          </a:p>
        </p:txBody>
      </p:sp>
    </p:spTree>
    <p:extLst>
      <p:ext uri="{BB962C8B-B14F-4D97-AF65-F5344CB8AC3E}">
        <p14:creationId xmlns:p14="http://schemas.microsoft.com/office/powerpoint/2010/main" xmlns="" val="304202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3 Marcador de número de diapositiva"/>
          <p:cNvSpPr>
            <a:spLocks noGrp="1"/>
          </p:cNvSpPr>
          <p:nvPr>
            <p:ph type="sldNum" sz="quarter" idx="10"/>
          </p:nvPr>
        </p:nvSpPr>
        <p:spPr/>
        <p:txBody>
          <a:bodyPr/>
          <a:lstStyle/>
          <a:p>
            <a:fld id="{06DF1DBB-D2B5-4901-B422-57DA65914203}" type="slidenum">
              <a:rPr lang="es-CO" smtClean="0"/>
              <a:pPr/>
              <a:t>7</a:t>
            </a:fld>
            <a:endParaRPr lang="es-CO"/>
          </a:p>
        </p:txBody>
      </p:sp>
    </p:spTree>
    <p:extLst>
      <p:ext uri="{BB962C8B-B14F-4D97-AF65-F5344CB8AC3E}">
        <p14:creationId xmlns:p14="http://schemas.microsoft.com/office/powerpoint/2010/main" xmlns="" val="3042021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4.emf"/><Relationship Id="rId4"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6.emf"/><Relationship Id="rId4" Type="http://schemas.openxmlformats.org/officeDocument/2006/relationships/image" Target="../media/image1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28.emf"/><Relationship Id="rId4"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emf"/><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emf"/><Relationship Id="rId4" Type="http://schemas.openxmlformats.org/officeDocument/2006/relationships/image" Target="../media/image1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8.emf"/><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0.emf"/><Relationship Id="rId4" Type="http://schemas.openxmlformats.org/officeDocument/2006/relationships/image" Target="../media/image1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1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11" name="Picture 9"/>
          <p:cNvPicPr>
            <a:picLocks noChangeAspect="1" noChangeArrowheads="1"/>
          </p:cNvPicPr>
          <p:nvPr userDrawn="1"/>
        </p:nvPicPr>
        <p:blipFill rotWithShape="1">
          <a:blip r:embed="rId2" cstate="email">
            <a:extLst>
              <a:ext uri="{28A0092B-C50C-407E-A947-70E740481C1C}">
                <a14:useLocalDpi xmlns:a14="http://schemas.microsoft.com/office/drawing/2010/main" xmlns=""/>
              </a:ext>
            </a:extLst>
          </a:blip>
          <a:srcRect/>
          <a:stretch/>
        </p:blipFill>
        <p:spPr bwMode="auto">
          <a:xfrm>
            <a:off x="4403049" y="3192122"/>
            <a:ext cx="4740951" cy="366587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Marcador de fecha 3"/>
          <p:cNvSpPr>
            <a:spLocks noGrp="1"/>
          </p:cNvSpPr>
          <p:nvPr>
            <p:ph type="dt" sz="half" idx="10"/>
          </p:nvPr>
        </p:nvSpPr>
        <p:spPr/>
        <p:txBody>
          <a:bodyPr/>
          <a:lstStyle/>
          <a:p>
            <a:fld id="{483D03DC-5ED8-7A42-A55E-C10C004AFC42}" type="datetimeFigureOut">
              <a:rPr lang="es-ES" smtClean="0"/>
              <a:pPr/>
              <a:t>10/09/2016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pic>
        <p:nvPicPr>
          <p:cNvPr id="8" name="Picture 4"/>
          <p:cNvPicPr>
            <a:picLocks noChangeAspect="1" noChangeArrowheads="1"/>
          </p:cNvPicPr>
          <p:nvPr userDrawn="1"/>
        </p:nvPicPr>
        <p:blipFill rotWithShape="1">
          <a:blip r:embed="rId3" cstate="email">
            <a:extLst>
              <a:ext uri="{28A0092B-C50C-407E-A947-70E740481C1C}">
                <a14:useLocalDpi xmlns:a14="http://schemas.microsoft.com/office/drawing/2010/main" xmlns=""/>
              </a:ext>
            </a:extLst>
          </a:blip>
          <a:srcRect l="10522" t="17753" r="14498" b="22947"/>
          <a:stretch/>
        </p:blipFill>
        <p:spPr bwMode="auto">
          <a:xfrm>
            <a:off x="0" y="-1"/>
            <a:ext cx="9270122" cy="6858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7"/>
          <p:cNvPicPr>
            <a:picLocks noChangeAspect="1" noChangeArrowheads="1"/>
          </p:cNvPicPr>
          <p:nvPr userDrawn="1"/>
        </p:nvPicPr>
        <p:blipFill>
          <a:blip r:embed="rId4" cstate="email">
            <a:extLst>
              <a:ext uri="{28A0092B-C50C-407E-A947-70E740481C1C}">
                <a14:useLocalDpi xmlns:a14="http://schemas.microsoft.com/office/drawing/2010/main" xmlns=""/>
              </a:ext>
            </a:extLst>
          </a:blip>
          <a:srcRect/>
          <a:stretch>
            <a:fillRect/>
          </a:stretch>
        </p:blipFill>
        <p:spPr bwMode="auto">
          <a:xfrm>
            <a:off x="80112" y="4525925"/>
            <a:ext cx="2319162" cy="14076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8"/>
          <p:cNvPicPr>
            <a:picLocks noChangeAspect="1" noChangeArrowheads="1"/>
          </p:cNvPicPr>
          <p:nvPr userDrawn="1"/>
        </p:nvPicPr>
        <p:blipFill>
          <a:blip r:embed="rId5">
            <a:extLst>
              <a:ext uri="{28A0092B-C50C-407E-A947-70E740481C1C}">
                <a14:useLocalDpi xmlns:a14="http://schemas.microsoft.com/office/drawing/2010/main" xmlns=""/>
              </a:ext>
            </a:extLst>
          </a:blip>
          <a:srcRect/>
          <a:stretch>
            <a:fillRect/>
          </a:stretch>
        </p:blipFill>
        <p:spPr bwMode="auto">
          <a:xfrm>
            <a:off x="4180327" y="3357565"/>
            <a:ext cx="2486025" cy="1057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ustrial 2">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xmlns=""/>
              </a:ext>
            </a:extLst>
          </a:blip>
          <a:srcRect/>
          <a:stretch/>
        </p:blipFill>
        <p:spPr bwMode="auto">
          <a:xfrm>
            <a:off x="-1" y="0"/>
            <a:ext cx="9144001" cy="6858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xmlns=""/>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pPr/>
              <a:t>10/09/2016</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pic>
        <p:nvPicPr>
          <p:cNvPr id="4098" name="Picture 2"/>
          <p:cNvPicPr>
            <a:picLocks noChangeAspect="1" noChangeArrowheads="1"/>
          </p:cNvPicPr>
          <p:nvPr userDrawn="1"/>
        </p:nvPicPr>
        <p:blipFill>
          <a:blip r:embed="rId5">
            <a:extLst>
              <a:ext uri="{28A0092B-C50C-407E-A947-70E740481C1C}">
                <a14:useLocalDpi xmlns:a14="http://schemas.microsoft.com/office/drawing/2010/main" xmlns=""/>
              </a:ext>
            </a:extLst>
          </a:blip>
          <a:srcRect/>
          <a:stretch>
            <a:fillRect/>
          </a:stretch>
        </p:blipFill>
        <p:spPr bwMode="auto">
          <a:xfrm>
            <a:off x="8017183" y="2853376"/>
            <a:ext cx="696913" cy="561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0790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fraestructura">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10/09/2016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xmlns=""/>
              </a:ext>
            </a:extLst>
          </a:blip>
          <a:srcRect/>
          <a:stretch/>
        </p:blipFill>
        <p:spPr bwMode="auto">
          <a:xfrm>
            <a:off x="27295" y="-40944"/>
            <a:ext cx="914400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7 Rectángulo"/>
          <p:cNvSpPr/>
          <p:nvPr/>
        </p:nvSpPr>
        <p:spPr>
          <a:xfrm>
            <a:off x="95534" y="137072"/>
            <a:ext cx="9075762"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2" name="Picture 2"/>
          <p:cNvPicPr>
            <a:picLocks noChangeAspect="1" noChangeArrowheads="1"/>
          </p:cNvPicPr>
          <p:nvPr userDrawn="1"/>
        </p:nvPicPr>
        <p:blipFill>
          <a:blip r:embed="rId5" cstate="email">
            <a:extLst>
              <a:ext uri="{28A0092B-C50C-407E-A947-70E740481C1C}">
                <a14:useLocalDpi xmlns:a14="http://schemas.microsoft.com/office/drawing/2010/main" xmlns=""/>
              </a:ext>
            </a:extLst>
          </a:blip>
          <a:srcRect/>
          <a:stretch>
            <a:fillRect/>
          </a:stretch>
        </p:blipFill>
        <p:spPr bwMode="auto">
          <a:xfrm>
            <a:off x="7919398" y="2620370"/>
            <a:ext cx="821994" cy="709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21649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r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10/09/2016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xmlns=""/>
              </a:ext>
            </a:extLst>
          </a:blip>
          <a:srcRect/>
          <a:stretch/>
        </p:blipFill>
        <p:spPr bwMode="auto">
          <a:xfrm flipH="1">
            <a:off x="207278" y="0"/>
            <a:ext cx="8936719" cy="68989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xmlns=""/>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xmlns=""/>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5" cstate="email">
            <a:extLst>
              <a:ext uri="{28A0092B-C50C-407E-A947-70E740481C1C}">
                <a14:useLocalDpi xmlns:a14="http://schemas.microsoft.com/office/drawing/2010/main" xmlns=""/>
              </a:ext>
            </a:extLst>
          </a:blip>
          <a:srcRect/>
          <a:stretch>
            <a:fillRect/>
          </a:stretch>
        </p:blipFill>
        <p:spPr bwMode="auto">
          <a:xfrm>
            <a:off x="7783740" y="1746912"/>
            <a:ext cx="859810" cy="8598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7057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83D03DC-5ED8-7A42-A55E-C10C004AFC42}" type="datetimeFigureOut">
              <a:rPr lang="es-ES" smtClean="0"/>
              <a:pPr/>
              <a:t>10/09/2016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sp>
        <p:nvSpPr>
          <p:cNvPr id="17" name="16 Rectángulo"/>
          <p:cNvSpPr/>
          <p:nvPr userDrawn="1"/>
        </p:nvSpPr>
        <p:spPr>
          <a:xfrm rot="20796637">
            <a:off x="-2292201" y="-163131"/>
            <a:ext cx="11941668" cy="1608631"/>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9" name="18 Rectángulo"/>
          <p:cNvSpPr/>
          <p:nvPr userDrawn="1"/>
        </p:nvSpPr>
        <p:spPr>
          <a:xfrm>
            <a:off x="-968311" y="198126"/>
            <a:ext cx="10631006" cy="142595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xmlns=""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83D03DC-5ED8-7A42-A55E-C10C004AFC42}" type="datetimeFigureOut">
              <a:rPr lang="es-ES" smtClean="0"/>
              <a:pPr/>
              <a:t>10/09/2016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sp>
        <p:nvSpPr>
          <p:cNvPr id="11" name="10 Rectángulo"/>
          <p:cNvSpPr/>
          <p:nvPr userDrawn="1"/>
        </p:nvSpPr>
        <p:spPr>
          <a:xfrm rot="20796637">
            <a:off x="-2292201" y="-163131"/>
            <a:ext cx="11941668"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2" name="11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3" name="12 Rectángulo"/>
          <p:cNvSpPr/>
          <p:nvPr userDrawn="1"/>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xmlns=""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mación">
    <p:spTree>
      <p:nvGrpSpPr>
        <p:cNvPr id="1" name=""/>
        <p:cNvGrpSpPr/>
        <p:nvPr/>
      </p:nvGrpSpPr>
      <p:grpSpPr>
        <a:xfrm>
          <a:off x="0" y="0"/>
          <a:ext cx="0" cy="0"/>
          <a:chOff x="0" y="0"/>
          <a:chExt cx="0" cy="0"/>
        </a:xfrm>
      </p:grpSpPr>
      <p:pic>
        <p:nvPicPr>
          <p:cNvPr id="7" name="Picture 2" descr="D:\2015\_MG_1747.JPG"/>
          <p:cNvPicPr>
            <a:picLocks noChangeAspect="1" noChangeArrowheads="1"/>
          </p:cNvPicPr>
          <p:nvPr userDrawn="1"/>
        </p:nvPicPr>
        <p:blipFill rotWithShape="1">
          <a:blip r:embed="rId2" cstate="email">
            <a:extLst>
              <a:ext uri="{28A0092B-C50C-407E-A947-70E740481C1C}">
                <a14:useLocalDpi xmlns:a14="http://schemas.microsoft.com/office/drawing/2010/main" xmlns=""/>
              </a:ext>
            </a:extLst>
          </a:blip>
          <a:srcRect/>
          <a:stretch/>
        </p:blipFill>
        <p:spPr bwMode="auto">
          <a:xfrm>
            <a:off x="0" y="0"/>
            <a:ext cx="9144000" cy="685799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xmlns=""/>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8061325" y="2782887"/>
              <a:ext cx="573087" cy="550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pPr/>
              <a:t>10/09/2016</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spTree>
    <p:extLst>
      <p:ext uri="{BB962C8B-B14F-4D97-AF65-F5344CB8AC3E}">
        <p14:creationId xmlns:p14="http://schemas.microsoft.com/office/powerpoint/2010/main" xmlns=""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le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10/09/2016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grpSp>
        <p:nvGrpSpPr>
          <p:cNvPr id="6" name="5 Grupo"/>
          <p:cNvGrpSpPr/>
          <p:nvPr userDrawn="1"/>
        </p:nvGrpSpPr>
        <p:grpSpPr>
          <a:xfrm>
            <a:off x="-495300" y="-1270341"/>
            <a:ext cx="10278090" cy="9017494"/>
            <a:chOff x="-495300" y="-1270341"/>
            <a:chExt cx="10278090" cy="9017494"/>
          </a:xfrm>
        </p:grpSpPr>
        <p:pic>
          <p:nvPicPr>
            <p:cNvPr id="7" name="Picture 5" descr="D:\Fotos\Empleo\10 Final_22.jpg"/>
            <p:cNvPicPr>
              <a:picLocks noChangeAspect="1" noChangeArrowheads="1"/>
            </p:cNvPicPr>
            <p:nvPr/>
          </p:nvPicPr>
          <p:blipFill rotWithShape="1">
            <a:blip r:embed="rId2" cstate="email">
              <a:extLst>
                <a:ext uri="{28A0092B-C50C-407E-A947-70E740481C1C}">
                  <a14:useLocalDpi xmlns:a14="http://schemas.microsoft.com/office/drawing/2010/main" xmlns=""/>
                </a:ext>
              </a:extLst>
            </a:blip>
            <a:srcRect b="-10827"/>
            <a:stretch/>
          </p:blipFill>
          <p:spPr bwMode="auto">
            <a:xfrm>
              <a:off x="0" y="-611035"/>
              <a:ext cx="9144000" cy="835818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7 Rectángulo"/>
            <p:cNvSpPr/>
            <p:nvPr/>
          </p:nvSpPr>
          <p:spPr>
            <a:xfrm>
              <a:off x="-495300" y="137072"/>
              <a:ext cx="9639300"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7957812" y="2627565"/>
              <a:ext cx="817200" cy="81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xmlns=""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rendimient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10/09/2016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6" name="Picture 2" descr="D:\Fotos\Fondo Emprender\emprendedores\_MG_4258.jpg"/>
          <p:cNvPicPr>
            <a:picLocks noChangeAspect="1" noChangeArrowheads="1"/>
          </p:cNvPicPr>
          <p:nvPr userDrawn="1"/>
        </p:nvPicPr>
        <p:blipFill rotWithShape="1">
          <a:blip r:embed="rId2" cstate="email">
            <a:extLst>
              <a:ext uri="{28A0092B-C50C-407E-A947-70E740481C1C}">
                <a14:useLocalDpi xmlns:a14="http://schemas.microsoft.com/office/drawing/2010/main" xmlns=""/>
              </a:ext>
            </a:extLst>
          </a:blip>
          <a:srcRect/>
          <a:stretch/>
        </p:blipFill>
        <p:spPr bwMode="auto">
          <a:xfrm>
            <a:off x="1" y="-1"/>
            <a:ext cx="9143999" cy="685800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xmlns=""/>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xmlns=""/>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5"/>
          <p:cNvPicPr>
            <a:picLocks noChangeAspect="1" noChangeArrowheads="1"/>
          </p:cNvPicPr>
          <p:nvPr userDrawn="1"/>
        </p:nvPicPr>
        <p:blipFill>
          <a:blip r:embed="rId5" cstate="email">
            <a:extLst>
              <a:ext uri="{28A0092B-C50C-407E-A947-70E740481C1C}">
                <a14:useLocalDpi xmlns:a14="http://schemas.microsoft.com/office/drawing/2010/main" xmlns=""/>
              </a:ext>
            </a:extLst>
          </a:blip>
          <a:srcRect/>
          <a:stretch>
            <a:fillRect/>
          </a:stretch>
        </p:blipFill>
        <p:spPr bwMode="auto">
          <a:xfrm>
            <a:off x="7859987" y="1859884"/>
            <a:ext cx="706907" cy="696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ld Skills">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xmlns=""/>
              </a:ext>
            </a:extLst>
          </a:blip>
          <a:srcRect/>
          <a:stretch/>
        </p:blipFill>
        <p:spPr bwMode="auto">
          <a:xfrm>
            <a:off x="-1" y="-1"/>
            <a:ext cx="9144001"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xmlns=""/>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pPr/>
              <a:t>10/09/2016</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pPr/>
              <a:t>‹Nº›</a:t>
            </a:fld>
            <a:endParaRPr lang="es-ES"/>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xmlns=""/>
              </a:ext>
            </a:extLst>
          </a:blip>
          <a:srcRect/>
          <a:stretch>
            <a:fillRect/>
          </a:stretch>
        </p:blipFill>
        <p:spPr bwMode="auto">
          <a:xfrm>
            <a:off x="7997186" y="2762866"/>
            <a:ext cx="689614" cy="645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2328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ustrial">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10/09/2016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xmlns=""/>
              </a:ext>
            </a:extLst>
          </a:blip>
          <a:srcRect b="-935"/>
          <a:stretch/>
        </p:blipFill>
        <p:spPr bwMode="auto">
          <a:xfrm>
            <a:off x="-1" y="0"/>
            <a:ext cx="9144001" cy="698412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7 Rectángulo"/>
          <p:cNvSpPr/>
          <p:nvPr/>
        </p:nvSpPr>
        <p:spPr>
          <a:xfrm>
            <a:off x="95534" y="137072"/>
            <a:ext cx="9048466"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userDrawn="1"/>
        </p:nvPicPr>
        <p:blipFill>
          <a:blip r:embed="rId5">
            <a:extLst>
              <a:ext uri="{28A0092B-C50C-407E-A947-70E740481C1C}">
                <a14:useLocalDpi xmlns:a14="http://schemas.microsoft.com/office/drawing/2010/main" xmlns=""/>
              </a:ext>
            </a:extLst>
          </a:blip>
          <a:srcRect/>
          <a:stretch>
            <a:fillRect/>
          </a:stretch>
        </p:blipFill>
        <p:spPr bwMode="auto">
          <a:xfrm>
            <a:off x="7916521" y="2641599"/>
            <a:ext cx="811224" cy="7096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0712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rmación 2">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pPr/>
              <a:t>10/09/2016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3266518D-8445-044A-A141-7D0E69A71FDC}" type="slidenum">
              <a:rPr lang="es-ES" smtClean="0"/>
              <a:pPr/>
              <a:t>‹Nº›</a:t>
            </a:fld>
            <a:endParaRPr lang="es-ES"/>
          </a:p>
        </p:txBody>
      </p:sp>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xmlns=""/>
              </a:ext>
            </a:extLst>
          </a:blip>
          <a:srcRect/>
          <a:stretch/>
        </p:blipFill>
        <p:spPr bwMode="auto">
          <a:xfrm flipH="1">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xmlns=""/>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xmlns=""/>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p:cNvPicPr>
            <a:picLocks noChangeAspect="1" noChangeArrowheads="1"/>
          </p:cNvPicPr>
          <p:nvPr userDrawn="1"/>
        </p:nvPicPr>
        <p:blipFill>
          <a:blip r:embed="rId5" cstate="email">
            <a:extLst>
              <a:ext uri="{28A0092B-C50C-407E-A947-70E740481C1C}">
                <a14:useLocalDpi xmlns:a14="http://schemas.microsoft.com/office/drawing/2010/main" xmlns=""/>
              </a:ext>
            </a:extLst>
          </a:blip>
          <a:srcRect/>
          <a:stretch>
            <a:fillRect/>
          </a:stretch>
        </p:blipFill>
        <p:spPr bwMode="auto">
          <a:xfrm>
            <a:off x="7825335" y="1847763"/>
            <a:ext cx="765563" cy="7206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89638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D03DC-5ED8-7A42-A55E-C10C004AFC42}" type="datetimeFigureOut">
              <a:rPr lang="es-ES" smtClean="0"/>
              <a:pPr/>
              <a:t>10/09/2016</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6518D-8445-044A-A141-7D0E69A71FDC}" type="slidenum">
              <a:rPr lang="es-ES" smtClean="0"/>
              <a:pPr/>
              <a:t>‹Nº›</a:t>
            </a:fld>
            <a:endParaRPr lang="es-ES"/>
          </a:p>
        </p:txBody>
      </p:sp>
    </p:spTree>
    <p:extLst>
      <p:ext uri="{BB962C8B-B14F-4D97-AF65-F5344CB8AC3E}">
        <p14:creationId xmlns:p14="http://schemas.microsoft.com/office/powerpoint/2010/main" xmlns=""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Cuestinario%20Al%20Gerente.docx"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media" Target="../media/media1.m4a"/><Relationship Id="rId2" Type="http://schemas.openxmlformats.org/officeDocument/2006/relationships/slideLayout" Target="../slideLayouts/slideLayout3.xml"/><Relationship Id="rId1" Type="http://schemas.openxmlformats.org/officeDocument/2006/relationships/audio" Target="../media/media1.m4a"/><Relationship Id="rId5" Type="http://schemas.openxmlformats.org/officeDocument/2006/relationships/image" Target="../media/image32.jpe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hyperlink" Target="CUESTIONARIO%20DEL%20CLIENTE.docx"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ACTIVIDAD%20GRUPAL/tabla-funcionales%20y%20no%20funcionales.docx" TargetMode="External"/><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DIAGRAMA%20DE%20PROYECTO/trabajo%20proyecto%20diagrama%20.vpp" TargetMode="External"/><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hyperlink" Target="../DIAGRAMA%20DE%20PROYECTO/CASO%20DE%20USO%20EXT.docx"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Modelo%20entidad%20relacion.docx"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Modelo%20relacional.docx"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DICCIONARIO%20DATOS.xlsx" TargetMode="External"/><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vivi.gan"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152400"/>
            <a:ext cx="8092007" cy="7498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b="1" dirty="0">
                <a:solidFill>
                  <a:schemeClr val="accent5">
                    <a:lumMod val="75000"/>
                  </a:schemeClr>
                </a:solidFill>
              </a:rPr>
              <a:t>NOMBRE DEL PROYECTO </a:t>
            </a:r>
          </a:p>
        </p:txBody>
      </p:sp>
      <p:sp>
        <p:nvSpPr>
          <p:cNvPr id="12" name="Título 1"/>
          <p:cNvSpPr txBox="1">
            <a:spLocks/>
          </p:cNvSpPr>
          <p:nvPr/>
        </p:nvSpPr>
        <p:spPr>
          <a:xfrm>
            <a:off x="0" y="2164302"/>
            <a:ext cx="5331122" cy="237172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400" dirty="0">
                <a:latin typeface="Arial" panose="020B0604020202020204" pitchFamily="34" charset="0"/>
                <a:cs typeface="Arial" panose="020B0604020202020204" pitchFamily="34" charset="0"/>
              </a:rPr>
              <a:t>SISTEMAS DE INFORMACION PARA CAMPEONATOS DE FUTBOL </a:t>
            </a:r>
          </a:p>
          <a:p>
            <a:pPr algn="l"/>
            <a:r>
              <a:rPr lang="es-CO" sz="2400" dirty="0">
                <a:latin typeface="Arial" panose="020B0604020202020204" pitchFamily="34" charset="0"/>
                <a:cs typeface="Arial" panose="020B0604020202020204" pitchFamily="34" charset="0"/>
              </a:rPr>
              <a:t>Integrantes: </a:t>
            </a:r>
          </a:p>
          <a:p>
            <a:endParaRPr lang="es-CO" sz="2400" dirty="0">
              <a:latin typeface="Arial" panose="020B0604020202020204" pitchFamily="34" charset="0"/>
              <a:cs typeface="Arial" panose="020B0604020202020204" pitchFamily="34" charset="0"/>
            </a:endParaRPr>
          </a:p>
          <a:p>
            <a:pPr algn="l"/>
            <a:r>
              <a:rPr lang="es-CO" sz="2400" dirty="0">
                <a:latin typeface="Arial" panose="020B0604020202020204" pitchFamily="34" charset="0"/>
                <a:cs typeface="Arial" panose="020B0604020202020204" pitchFamily="34" charset="0"/>
              </a:rPr>
              <a:t> *Juan Alberto Rodríguez Benavides  </a:t>
            </a:r>
          </a:p>
          <a:p>
            <a:pPr algn="l"/>
            <a:r>
              <a:rPr lang="es-CO" sz="2400" dirty="0">
                <a:latin typeface="Arial" panose="020B0604020202020204" pitchFamily="34" charset="0"/>
                <a:cs typeface="Arial" panose="020B0604020202020204" pitchFamily="34" charset="0"/>
              </a:rPr>
              <a:t> * Daniel Jared Medina Sanabria</a:t>
            </a:r>
          </a:p>
          <a:p>
            <a:pPr algn="l"/>
            <a:r>
              <a:rPr lang="es-CO" sz="2400" dirty="0">
                <a:latin typeface="Arial" panose="020B0604020202020204" pitchFamily="34" charset="0"/>
                <a:cs typeface="Arial" panose="020B0604020202020204" pitchFamily="34" charset="0"/>
              </a:rPr>
              <a:t> * Junior Salazar </a:t>
            </a:r>
          </a:p>
          <a:p>
            <a:pPr algn="l"/>
            <a:r>
              <a:rPr lang="es-CO" sz="2400" dirty="0">
                <a:latin typeface="Arial" panose="020B0604020202020204" pitchFamily="34" charset="0"/>
                <a:cs typeface="Arial" panose="020B0604020202020204" pitchFamily="34" charset="0"/>
              </a:rPr>
              <a:t> *  Heyner Correa </a:t>
            </a:r>
          </a:p>
          <a:p>
            <a:pPr algn="l"/>
            <a:r>
              <a:rPr lang="es-CO" sz="2400" dirty="0">
                <a:latin typeface="Arial" panose="020B0604020202020204" pitchFamily="34" charset="0"/>
                <a:cs typeface="Arial" panose="020B0604020202020204" pitchFamily="34" charset="0"/>
              </a:rPr>
              <a:t> *  Viviana Stefany Merchán León </a:t>
            </a:r>
          </a:p>
        </p:txBody>
      </p:sp>
    </p:spTree>
    <p:extLst>
      <p:ext uri="{BB962C8B-B14F-4D97-AF65-F5344CB8AC3E}">
        <p14:creationId xmlns:p14="http://schemas.microsoft.com/office/powerpoint/2010/main" xmlns="" val="37560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0" y="1584251"/>
            <a:ext cx="9144000" cy="3870063"/>
          </a:xfrm>
          <a:prstGeom prst="rect">
            <a:avLst/>
          </a:prstGeom>
        </p:spPr>
        <p:txBody>
          <a:bodyPr vert="horz" wrap="square" lIns="91440" tIns="45720" rIns="91440" bIns="45720" rtlCol="0" anchor="ctr">
            <a:noAutofit/>
          </a:bodyPr>
          <a:lstStyle/>
          <a:p>
            <a:pPr algn="ctr"/>
            <a:r>
              <a:rPr lang="es-CO" sz="6000" b="1" dirty="0">
                <a:solidFill>
                  <a:srgbClr val="92D050"/>
                </a:solidFill>
              </a:rPr>
              <a:t>INFORME DEL LEVANTAMIENTO DE INFORMACIÓN</a:t>
            </a:r>
          </a:p>
        </p:txBody>
      </p:sp>
    </p:spTree>
    <p:extLst>
      <p:ext uri="{BB962C8B-B14F-4D97-AF65-F5344CB8AC3E}">
        <p14:creationId xmlns:p14="http://schemas.microsoft.com/office/powerpoint/2010/main" xmlns="" val="2054420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272716"/>
            <a:ext cx="9144000" cy="1331494"/>
          </a:xfrm>
          <a:prstGeom prst="rect">
            <a:avLst/>
          </a:prstGeom>
        </p:spPr>
        <p:txBody>
          <a:bodyPr vert="horz" wrap="square" lIns="91440" tIns="45720" rIns="91440" bIns="45720" rtlCol="0" anchor="ctr">
            <a:noAutofit/>
          </a:bodyPr>
          <a:lstStyle/>
          <a:p>
            <a:pPr algn="ctr"/>
            <a:r>
              <a:rPr lang="es-ES" sz="5400" b="1" dirty="0">
                <a:solidFill>
                  <a:schemeClr val="bg1"/>
                </a:solidFill>
              </a:rPr>
              <a:t>Cliente</a:t>
            </a:r>
          </a:p>
        </p:txBody>
      </p:sp>
      <p:sp>
        <p:nvSpPr>
          <p:cNvPr id="3" name="CuadroTexto 2"/>
          <p:cNvSpPr txBox="1"/>
          <p:nvPr/>
        </p:nvSpPr>
        <p:spPr>
          <a:xfrm>
            <a:off x="882316" y="2486527"/>
            <a:ext cx="6657474" cy="3785938"/>
          </a:xfrm>
          <a:prstGeom prst="rect">
            <a:avLst/>
          </a:prstGeom>
        </p:spPr>
        <p:txBody>
          <a:bodyPr vert="horz" wrap="square" lIns="91440" tIns="45720" rIns="91440" bIns="45720" rtlCol="0" anchor="ctr">
            <a:noAutofit/>
          </a:bodyPr>
          <a:lstStyle/>
          <a:p>
            <a:pPr lvl="0">
              <a:buFont typeface="Wingdings" pitchFamily="2" charset="2"/>
              <a:buChar char="q"/>
            </a:pPr>
            <a:r>
              <a:rPr lang="es-CO" sz="2800" dirty="0"/>
              <a:t>Nombre: Quieres rodar la pecosa futbol 5.</a:t>
            </a:r>
          </a:p>
          <a:p>
            <a:pPr lvl="0">
              <a:buFont typeface="Wingdings" pitchFamily="2" charset="2"/>
              <a:buChar char="q"/>
            </a:pPr>
            <a:r>
              <a:rPr lang="es-CO" sz="2800" dirty="0"/>
              <a:t>Descripción: Es una empresa capacitada para prestar un servicio deportivo.</a:t>
            </a:r>
          </a:p>
          <a:p>
            <a:pPr lvl="0">
              <a:buFont typeface="Wingdings" pitchFamily="2" charset="2"/>
              <a:buChar char="q"/>
            </a:pPr>
            <a:r>
              <a:rPr lang="es-CO" sz="2800" dirty="0"/>
              <a:t>Misión: “Somos una empresa encargada de fomentar el ejercicio atreves del futbol en los tiempo libres .”</a:t>
            </a:r>
          </a:p>
          <a:p>
            <a:pPr algn="l"/>
            <a:endParaRPr lang="es-ES" sz="8000" b="1" dirty="0">
              <a:solidFill>
                <a:srgbClr val="92D050"/>
              </a:solidFill>
            </a:endParaRPr>
          </a:p>
        </p:txBody>
      </p:sp>
    </p:spTree>
    <p:extLst>
      <p:ext uri="{BB962C8B-B14F-4D97-AF65-F5344CB8AC3E}">
        <p14:creationId xmlns:p14="http://schemas.microsoft.com/office/powerpoint/2010/main" xmlns="" val="2438990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288757"/>
            <a:ext cx="9144000" cy="1058779"/>
          </a:xfrm>
          <a:prstGeom prst="rect">
            <a:avLst/>
          </a:prstGeom>
        </p:spPr>
        <p:txBody>
          <a:bodyPr vert="horz" wrap="square" lIns="91440" tIns="45720" rIns="91440" bIns="45720" rtlCol="0" anchor="ctr">
            <a:noAutofit/>
          </a:bodyPr>
          <a:lstStyle/>
          <a:p>
            <a:pPr algn="ctr"/>
            <a:r>
              <a:rPr lang="es-ES" sz="5400" b="1" dirty="0">
                <a:solidFill>
                  <a:schemeClr val="bg1"/>
                </a:solidFill>
              </a:rPr>
              <a:t>TÉCNICAS</a:t>
            </a:r>
          </a:p>
        </p:txBody>
      </p:sp>
      <p:sp>
        <p:nvSpPr>
          <p:cNvPr id="4" name="Rectángulo 3"/>
          <p:cNvSpPr/>
          <p:nvPr/>
        </p:nvSpPr>
        <p:spPr>
          <a:xfrm>
            <a:off x="1010653" y="2527809"/>
            <a:ext cx="7154779" cy="1384995"/>
          </a:xfrm>
          <a:prstGeom prst="rect">
            <a:avLst/>
          </a:prstGeom>
        </p:spPr>
        <p:txBody>
          <a:bodyPr wrap="square">
            <a:spAutoFit/>
          </a:bodyPr>
          <a:lstStyle/>
          <a:p>
            <a:pPr lvl="0">
              <a:buFont typeface="Wingdings" pitchFamily="2" charset="2"/>
              <a:buChar char="q"/>
            </a:pPr>
            <a:r>
              <a:rPr lang="es-CO" sz="2800" dirty="0"/>
              <a:t>Encuesta</a:t>
            </a:r>
          </a:p>
          <a:p>
            <a:pPr lvl="0">
              <a:buFont typeface="Wingdings" pitchFamily="2" charset="2"/>
              <a:buChar char="q"/>
            </a:pPr>
            <a:r>
              <a:rPr lang="es-CO" sz="2800" dirty="0"/>
              <a:t>Entrevista</a:t>
            </a:r>
          </a:p>
          <a:p>
            <a:pPr lvl="0">
              <a:buFont typeface="Wingdings" pitchFamily="2" charset="2"/>
              <a:buChar char="q"/>
            </a:pPr>
            <a:r>
              <a:rPr lang="es-CO" sz="2800" dirty="0"/>
              <a:t>Tabulación</a:t>
            </a:r>
          </a:p>
        </p:txBody>
      </p:sp>
    </p:spTree>
    <p:extLst>
      <p:ext uri="{BB962C8B-B14F-4D97-AF65-F5344CB8AC3E}">
        <p14:creationId xmlns:p14="http://schemas.microsoft.com/office/powerpoint/2010/main" xmlns="" val="2302527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 y="346594"/>
            <a:ext cx="9143999" cy="923330"/>
          </a:xfrm>
          <a:prstGeom prst="rect">
            <a:avLst/>
          </a:prstGeom>
        </p:spPr>
        <p:txBody>
          <a:bodyPr wrap="square">
            <a:spAutoFit/>
          </a:bodyPr>
          <a:lstStyle/>
          <a:p>
            <a:pPr lvl="1" algn="ctr" defTabSz="914400">
              <a:defRPr/>
            </a:pPr>
            <a:r>
              <a:rPr kumimoji="0" lang="es-CO" sz="5400" b="0" i="0" u="none" strike="noStrike" kern="0" cap="none" spc="0" normalizeH="0" baseline="0" noProof="0" dirty="0">
                <a:ln>
                  <a:noFill/>
                </a:ln>
                <a:solidFill>
                  <a:schemeClr val="bg1"/>
                </a:solidFill>
                <a:effectLst/>
                <a:uLnTx/>
                <a:uFillTx/>
                <a:latin typeface="Trebuchet MS" panose="020B0603020202020204"/>
                <a:ea typeface="+mj-ea"/>
                <a:cs typeface="+mj-cs"/>
              </a:rPr>
              <a:t>ENCUESTA AL GERENTE</a:t>
            </a:r>
            <a:r>
              <a:rPr kumimoji="0" lang="es-CO" sz="3600" b="0" i="0" u="none" strike="noStrike" kern="0" cap="none" spc="0" normalizeH="0" baseline="0" noProof="0" dirty="0">
                <a:ln>
                  <a:noFill/>
                </a:ln>
                <a:solidFill>
                  <a:srgbClr val="5FCBEF"/>
                </a:solidFill>
                <a:effectLst/>
                <a:uLnTx/>
                <a:uFillTx/>
                <a:latin typeface="Trebuchet MS" panose="020B0603020202020204"/>
                <a:ea typeface="+mj-ea"/>
                <a:cs typeface="+mj-cs"/>
              </a:rPr>
              <a:t> </a:t>
            </a:r>
            <a:endParaRPr kumimoji="0" lang="es-ES" b="0" i="0" u="none" strike="noStrike" kern="0" cap="none" spc="0" normalizeH="0" baseline="0" noProof="0" dirty="0">
              <a:ln>
                <a:noFill/>
              </a:ln>
              <a:solidFill>
                <a:sysClr val="windowText" lastClr="000000"/>
              </a:solidFill>
              <a:effectLst/>
              <a:uLnTx/>
              <a:uFillTx/>
            </a:endParaRPr>
          </a:p>
        </p:txBody>
      </p:sp>
      <p:sp>
        <p:nvSpPr>
          <p:cNvPr id="3" name="Rectángulo 2"/>
          <p:cNvSpPr/>
          <p:nvPr/>
        </p:nvSpPr>
        <p:spPr>
          <a:xfrm>
            <a:off x="481263" y="1786215"/>
            <a:ext cx="7965781" cy="830997"/>
          </a:xfrm>
          <a:prstGeom prst="rect">
            <a:avLst/>
          </a:prstGeom>
        </p:spPr>
        <p:txBody>
          <a:bodyPr wrap="square">
            <a:spAutoFit/>
          </a:bodyPr>
          <a:lstStyle/>
          <a:p>
            <a:pPr lvl="0"/>
            <a:r>
              <a:rPr lang="es-CO" sz="2400" dirty="0">
                <a:solidFill>
                  <a:prstClr val="black"/>
                </a:solidFill>
                <a:latin typeface="Trebuchet MS" panose="020B0603020202020204"/>
              </a:rPr>
              <a:t>Objetivo: Mirar que problemáticas se encuentran en el establecimiento para poder darle solución</a:t>
            </a:r>
            <a:endParaRPr lang="es-ES" sz="2400" dirty="0">
              <a:solidFill>
                <a:prstClr val="black"/>
              </a:solidFill>
              <a:latin typeface="Trebuchet MS" panose="020B0603020202020204"/>
            </a:endParaRPr>
          </a:p>
        </p:txBody>
      </p:sp>
      <p:sp>
        <p:nvSpPr>
          <p:cNvPr id="5" name="Rectángulo 4"/>
          <p:cNvSpPr/>
          <p:nvPr/>
        </p:nvSpPr>
        <p:spPr>
          <a:xfrm>
            <a:off x="481263" y="2899553"/>
            <a:ext cx="8553450" cy="2862194"/>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CUESTIONARIO DESTINADO AL GERENTE </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arenR"/>
            </a:pPr>
            <a:r>
              <a:rPr lang="es-CO" dirty="0">
                <a:latin typeface="Calibri" panose="020F0502020204030204" pitchFamily="34" charset="0"/>
                <a:ea typeface="Calibri" panose="020F0502020204030204" pitchFamily="34" charset="0"/>
                <a:cs typeface="Times New Roman" panose="02020603050405020304" pitchFamily="18" charset="0"/>
              </a:rPr>
              <a:t>¿Tiene algún sistema de información? Si___No___ ¿hace cuánto tiempo?</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arenR"/>
            </a:pPr>
            <a:r>
              <a:rPr lang="es-CO" dirty="0">
                <a:latin typeface="Calibri" panose="020F0502020204030204" pitchFamily="34" charset="0"/>
                <a:ea typeface="Calibri" panose="020F0502020204030204" pitchFamily="34" charset="0"/>
                <a:cs typeface="Times New Roman" panose="02020603050405020304" pitchFamily="18" charset="0"/>
              </a:rPr>
              <a:t>¿Estarían interesados en organizar torneos vía web? Si____No____ ¿porque?</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arenR"/>
            </a:pPr>
            <a:r>
              <a:rPr lang="es-CO" dirty="0">
                <a:latin typeface="Calibri" panose="020F0502020204030204" pitchFamily="34" charset="0"/>
                <a:ea typeface="Calibri" panose="020F0502020204030204" pitchFamily="34" charset="0"/>
                <a:cs typeface="Times New Roman" panose="02020603050405020304" pitchFamily="18" charset="0"/>
              </a:rPr>
              <a:t>¿Les gustaría tener inscripciones de equipos vía web? Si___No____ ¿porque?</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arenR"/>
            </a:pPr>
            <a:r>
              <a:rPr lang="es-CO" dirty="0">
                <a:latin typeface="Calibri" panose="020F0502020204030204" pitchFamily="34" charset="0"/>
                <a:ea typeface="Calibri" panose="020F0502020204030204" pitchFamily="34" charset="0"/>
                <a:cs typeface="Times New Roman" panose="02020603050405020304" pitchFamily="18" charset="0"/>
              </a:rPr>
              <a:t>¿Qué le gustaría tener en su sistema de información vía web?</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arenR"/>
            </a:pPr>
            <a:r>
              <a:rPr lang="es-CO" dirty="0">
                <a:latin typeface="Calibri" panose="020F0502020204030204" pitchFamily="34" charset="0"/>
                <a:ea typeface="Calibri" panose="020F0502020204030204" pitchFamily="34" charset="0"/>
                <a:cs typeface="Times New Roman" panose="02020603050405020304" pitchFamily="18" charset="0"/>
              </a:rPr>
              <a:t>¿Qué clase de servicio ofrece su establecimiento?  </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arenR"/>
            </a:pPr>
            <a:r>
              <a:rPr lang="es-CO" dirty="0">
                <a:latin typeface="Calibri" panose="020F0502020204030204" pitchFamily="34" charset="0"/>
                <a:ea typeface="Calibri" panose="020F0502020204030204" pitchFamily="34" charset="0"/>
                <a:cs typeface="Times New Roman" panose="02020603050405020304" pitchFamily="18" charset="0"/>
              </a:rPr>
              <a:t>¿Qué problemas tiene su establecimiento?</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arenR"/>
            </a:pPr>
            <a:r>
              <a:rPr lang="es-CO" dirty="0">
                <a:latin typeface="Calibri" panose="020F0502020204030204" pitchFamily="34" charset="0"/>
                <a:ea typeface="Calibri" panose="020F0502020204030204" pitchFamily="34" charset="0"/>
                <a:cs typeface="Times New Roman" panose="02020603050405020304" pitchFamily="18" charset="0"/>
              </a:rPr>
              <a:t>¿cuenta con información virtual actualizada? Si___No___ ¿porque?</a:t>
            </a:r>
            <a:endParaRPr lang="es-E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pPr>
            <a:r>
              <a:rPr lang="es-CO" dirty="0">
                <a:latin typeface="Calibri" panose="020F0502020204030204" pitchFamily="34" charset="0"/>
                <a:ea typeface="Calibri" panose="020F0502020204030204" pitchFamily="34" charset="0"/>
                <a:cs typeface="Times New Roman" panose="02020603050405020304" pitchFamily="18" charset="0"/>
              </a:rPr>
              <a:t>¿le gustaría cambiar su sistema de información? Si___No___ ¿Porque?</a:t>
            </a:r>
            <a:endParaRPr lang="es-ES"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Flecha derecha 6">
            <a:hlinkClick r:id="rId2" action="ppaction://hlinkfile"/>
          </p:cNvPr>
          <p:cNvSpPr/>
          <p:nvPr/>
        </p:nvSpPr>
        <p:spPr>
          <a:xfrm>
            <a:off x="7429500" y="5761747"/>
            <a:ext cx="942975" cy="781050"/>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xmlns="" val="1305269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273858"/>
            <a:ext cx="9144000" cy="144655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4400" b="0" i="0" u="none" strike="noStrike" kern="0" cap="none" spc="0" normalizeH="0" baseline="0" noProof="0" dirty="0">
                <a:ln>
                  <a:noFill/>
                </a:ln>
                <a:solidFill>
                  <a:schemeClr val="bg1"/>
                </a:solidFill>
                <a:effectLst/>
                <a:uLnTx/>
                <a:uFillTx/>
                <a:latin typeface="Trebuchet MS" panose="020B0603020202020204"/>
                <a:ea typeface="+mj-ea"/>
                <a:cs typeface="+mj-cs"/>
              </a:rPr>
              <a:t>AUDIO DE LA ENTREVISTA A LA GERENTE</a:t>
            </a:r>
            <a:endParaRPr kumimoji="0" lang="es-ES" sz="4400" b="0" i="0" u="none" strike="noStrike" kern="0" cap="none" spc="0" normalizeH="0" baseline="0" noProof="0" dirty="0">
              <a:ln>
                <a:noFill/>
              </a:ln>
              <a:solidFill>
                <a:schemeClr val="bg1"/>
              </a:solidFill>
              <a:effectLst/>
              <a:uLnTx/>
              <a:uFillTx/>
            </a:endParaRPr>
          </a:p>
        </p:txBody>
      </p:sp>
      <p:pic>
        <p:nvPicPr>
          <p:cNvPr id="3" name="entrevista-1">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a:stretch>
            <a:fillRect/>
          </a:stretch>
        </p:blipFill>
        <p:spPr>
          <a:xfrm>
            <a:off x="6343392" y="2251042"/>
            <a:ext cx="609600" cy="609600"/>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875960" y="2251042"/>
            <a:ext cx="4772232" cy="3579177"/>
          </a:xfrm>
          <a:prstGeom prst="rect">
            <a:avLst/>
          </a:prstGeom>
        </p:spPr>
      </p:pic>
    </p:spTree>
    <p:extLst>
      <p:ext uri="{BB962C8B-B14F-4D97-AF65-F5344CB8AC3E}">
        <p14:creationId xmlns:p14="http://schemas.microsoft.com/office/powerpoint/2010/main" xmlns="" val="51921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0110" y="1454726"/>
            <a:ext cx="8756072" cy="5170646"/>
          </a:xfrm>
          <a:prstGeom prst="rect">
            <a:avLst/>
          </a:prstGeom>
        </p:spPr>
        <p:txBody>
          <a:bodyPr wrap="square">
            <a:spAutoFit/>
          </a:bodyPr>
          <a:lstStyle/>
          <a:p>
            <a:r>
              <a:rPr lang="es-ES" sz="1100" dirty="0" smtClean="0"/>
              <a:t>ENTREVISTA  AL CLIENTE</a:t>
            </a:r>
            <a:endParaRPr lang="es-CO" sz="1100" dirty="0" smtClean="0"/>
          </a:p>
          <a:p>
            <a:r>
              <a:rPr lang="es-ES" sz="1100" dirty="0" smtClean="0"/>
              <a:t> </a:t>
            </a:r>
            <a:endParaRPr lang="es-CO" sz="1100" dirty="0" smtClean="0"/>
          </a:p>
          <a:p>
            <a:r>
              <a:rPr lang="es-ES" sz="1100" dirty="0" smtClean="0"/>
              <a:t>OBJETIVO: Recolección información de los clientes para la realización del sistema de información</a:t>
            </a:r>
            <a:endParaRPr lang="es-CO" sz="1100" dirty="0" smtClean="0"/>
          </a:p>
          <a:p>
            <a:r>
              <a:rPr lang="es-ES" sz="1100" dirty="0" smtClean="0"/>
              <a:t> </a:t>
            </a:r>
            <a:endParaRPr lang="es-CO" sz="1100" dirty="0" smtClean="0"/>
          </a:p>
          <a:p>
            <a:pPr lvl="0"/>
            <a:r>
              <a:rPr lang="es-ES" sz="1100" dirty="0" smtClean="0"/>
              <a:t>1. </a:t>
            </a:r>
            <a:r>
              <a:rPr lang="es-CO" sz="1100" dirty="0" smtClean="0"/>
              <a:t>¿qué diría usted de crear un Sistema de información relacionada con el establecimiento? </a:t>
            </a:r>
          </a:p>
          <a:p>
            <a:r>
              <a:rPr lang="es-ES" sz="1100" dirty="0" smtClean="0"/>
              <a:t>Rep. _____________________________________________________________</a:t>
            </a:r>
            <a:endParaRPr lang="es-CO" sz="1100" dirty="0" smtClean="0"/>
          </a:p>
          <a:p>
            <a:r>
              <a:rPr lang="es-ES" sz="1100" dirty="0" smtClean="0"/>
              <a:t> </a:t>
            </a:r>
            <a:endParaRPr lang="es-CO" sz="1100" dirty="0" smtClean="0"/>
          </a:p>
          <a:p>
            <a:pPr lvl="0"/>
            <a:r>
              <a:rPr lang="es-ES" sz="1100" dirty="0" smtClean="0"/>
              <a:t>2. ¿A </a:t>
            </a:r>
            <a:r>
              <a:rPr lang="es-ES" sz="1100" dirty="0" smtClean="0"/>
              <a:t>la hora de entregar información sobre sus datos personales, usted tiene en cuenta? </a:t>
            </a:r>
            <a:endParaRPr lang="es-CO" sz="1100" dirty="0" smtClean="0"/>
          </a:p>
          <a:p>
            <a:r>
              <a:rPr lang="es-ES" sz="1100" dirty="0" smtClean="0"/>
              <a:t>           (Puede seleccionar más de una opción)</a:t>
            </a:r>
            <a:endParaRPr lang="es-CO" sz="1100" dirty="0" smtClean="0"/>
          </a:p>
          <a:p>
            <a:pPr lvl="0"/>
            <a:r>
              <a:rPr lang="es-ES" sz="1100" dirty="0" smtClean="0"/>
              <a:t>A. Con </a:t>
            </a:r>
            <a:r>
              <a:rPr lang="es-ES" sz="1100" dirty="0" smtClean="0"/>
              <a:t>que propósito serán usados </a:t>
            </a:r>
            <a:endParaRPr lang="es-CO" sz="1100" dirty="0" smtClean="0"/>
          </a:p>
          <a:p>
            <a:pPr lvl="0"/>
            <a:r>
              <a:rPr lang="es-ES" sz="1100" dirty="0" smtClean="0"/>
              <a:t>B. Cuál </a:t>
            </a:r>
            <a:r>
              <a:rPr lang="es-ES" sz="1100" dirty="0" smtClean="0"/>
              <a:t>es el beneficio que puede brindar </a:t>
            </a:r>
            <a:endParaRPr lang="es-CO" sz="1100" dirty="0" smtClean="0"/>
          </a:p>
          <a:p>
            <a:pPr lvl="0"/>
            <a:r>
              <a:rPr lang="es-ES" sz="1100" dirty="0" smtClean="0"/>
              <a:t>C. La </a:t>
            </a:r>
            <a:r>
              <a:rPr lang="es-ES" sz="1100" dirty="0" smtClean="0"/>
              <a:t>seguridad de la información </a:t>
            </a:r>
            <a:endParaRPr lang="es-CO" sz="1100" dirty="0" smtClean="0"/>
          </a:p>
          <a:p>
            <a:pPr lvl="0"/>
            <a:r>
              <a:rPr lang="es-ES" sz="1100" dirty="0" smtClean="0"/>
              <a:t>D. Todas </a:t>
            </a:r>
            <a:r>
              <a:rPr lang="es-ES" sz="1100" dirty="0" smtClean="0"/>
              <a:t>las anteriores  </a:t>
            </a:r>
            <a:endParaRPr lang="es-CO" sz="1100" dirty="0" smtClean="0"/>
          </a:p>
          <a:p>
            <a:r>
              <a:rPr lang="es-ES" sz="1100" dirty="0" smtClean="0"/>
              <a:t> </a:t>
            </a:r>
            <a:endParaRPr lang="es-CO" sz="1100" dirty="0" smtClean="0"/>
          </a:p>
          <a:p>
            <a:pPr lvl="0"/>
            <a:r>
              <a:rPr lang="es-ES" sz="1100" dirty="0" smtClean="0"/>
              <a:t>3. ¿Qué </a:t>
            </a:r>
            <a:r>
              <a:rPr lang="es-ES" sz="1100" dirty="0" smtClean="0"/>
              <a:t>clase de información te gustaría encontrar en  página web</a:t>
            </a:r>
            <a:r>
              <a:rPr lang="es-CO" sz="1100" dirty="0" smtClean="0"/>
              <a:t>  </a:t>
            </a:r>
            <a:r>
              <a:rPr lang="es-ES" sz="1100" dirty="0" smtClean="0"/>
              <a:t>acerca de los torneos y campeonatos que aquí se realizan? </a:t>
            </a:r>
            <a:endParaRPr lang="es-CO" sz="1100" dirty="0" smtClean="0"/>
          </a:p>
          <a:p>
            <a:r>
              <a:rPr lang="es-ES" sz="1100" dirty="0" smtClean="0"/>
              <a:t>A. Hora y lugar de encuestaros </a:t>
            </a:r>
            <a:endParaRPr lang="es-CO" sz="1100" dirty="0" smtClean="0"/>
          </a:p>
          <a:p>
            <a:r>
              <a:rPr lang="es-ES" sz="1100" dirty="0" smtClean="0"/>
              <a:t>B. Información de los partidos </a:t>
            </a:r>
            <a:endParaRPr lang="es-CO" sz="1100" dirty="0" smtClean="0"/>
          </a:p>
          <a:p>
            <a:r>
              <a:rPr lang="es-ES" sz="1100" dirty="0" smtClean="0"/>
              <a:t>C. Información sobre otros equipos </a:t>
            </a:r>
            <a:endParaRPr lang="es-CO" sz="1100" dirty="0" smtClean="0"/>
          </a:p>
          <a:p>
            <a:r>
              <a:rPr lang="es-ES" sz="1100" dirty="0" smtClean="0"/>
              <a:t>D. Todas las anteriores </a:t>
            </a:r>
            <a:endParaRPr lang="es-CO" sz="1100" dirty="0" smtClean="0"/>
          </a:p>
          <a:p>
            <a:r>
              <a:rPr lang="es-ES" sz="1100" dirty="0" smtClean="0"/>
              <a:t> </a:t>
            </a:r>
            <a:endParaRPr lang="es-CO" sz="1100" dirty="0" smtClean="0"/>
          </a:p>
          <a:p>
            <a:pPr lvl="0"/>
            <a:r>
              <a:rPr lang="es-ES" sz="1100" dirty="0" smtClean="0"/>
              <a:t>4. ¿Le </a:t>
            </a:r>
            <a:r>
              <a:rPr lang="es-ES" sz="1100" dirty="0" smtClean="0"/>
              <a:t>gustaría que la  pagina web llavera un registro de las estadísticas...?</a:t>
            </a:r>
            <a:endParaRPr lang="es-CO" sz="1100" dirty="0" smtClean="0"/>
          </a:p>
          <a:p>
            <a:r>
              <a:rPr lang="es-ES" sz="1100" dirty="0" smtClean="0"/>
              <a:t>A. Goles</a:t>
            </a:r>
            <a:endParaRPr lang="es-CO" sz="1100" dirty="0" smtClean="0"/>
          </a:p>
          <a:p>
            <a:r>
              <a:rPr lang="es-ES" sz="1100" dirty="0" smtClean="0"/>
              <a:t>B. posiciones </a:t>
            </a:r>
            <a:endParaRPr lang="es-CO" sz="1100" dirty="0" smtClean="0"/>
          </a:p>
          <a:p>
            <a:r>
              <a:rPr lang="es-ES" sz="1100" dirty="0" smtClean="0"/>
              <a:t>C. faltas </a:t>
            </a:r>
            <a:endParaRPr lang="es-CO" sz="1100" dirty="0" smtClean="0"/>
          </a:p>
          <a:p>
            <a:r>
              <a:rPr lang="es-ES" sz="1100" dirty="0" smtClean="0"/>
              <a:t>D.Todas las anteriores </a:t>
            </a:r>
            <a:endParaRPr lang="es-CO" sz="1100" dirty="0" smtClean="0"/>
          </a:p>
          <a:p>
            <a:r>
              <a:rPr lang="es-ES" sz="1100" dirty="0" smtClean="0"/>
              <a:t> </a:t>
            </a:r>
            <a:endParaRPr lang="es-CO" sz="1100" dirty="0" smtClean="0"/>
          </a:p>
          <a:p>
            <a:r>
              <a:rPr lang="es-ES" sz="1100" dirty="0" smtClean="0"/>
              <a:t> </a:t>
            </a:r>
            <a:endParaRPr lang="es-CO" sz="1100" dirty="0" smtClean="0"/>
          </a:p>
          <a:p>
            <a:pPr lvl="0"/>
            <a:r>
              <a:rPr lang="es-ES" sz="1100" dirty="0" smtClean="0"/>
              <a:t>5.¿qué </a:t>
            </a:r>
            <a:r>
              <a:rPr lang="es-ES" sz="1100" dirty="0" smtClean="0"/>
              <a:t>características positivas destacaría sobre la idea de crear este sistema de información?  </a:t>
            </a:r>
            <a:endParaRPr lang="es-ES" sz="1100" dirty="0" smtClean="0"/>
          </a:p>
          <a:p>
            <a:pPr lvl="0"/>
            <a:r>
              <a:rPr lang="es-ES" sz="1100" dirty="0" smtClean="0"/>
              <a:t>Rep</a:t>
            </a:r>
            <a:r>
              <a:rPr lang="es-ES" sz="1100" dirty="0" smtClean="0"/>
              <a:t>. _____________________________________________________________</a:t>
            </a:r>
            <a:endParaRPr lang="es-CO" sz="1100" dirty="0"/>
          </a:p>
        </p:txBody>
      </p:sp>
      <p:sp>
        <p:nvSpPr>
          <p:cNvPr id="3" name="Rectángulo 2"/>
          <p:cNvSpPr/>
          <p:nvPr/>
        </p:nvSpPr>
        <p:spPr>
          <a:xfrm>
            <a:off x="1" y="346594"/>
            <a:ext cx="9143999" cy="923330"/>
          </a:xfrm>
          <a:prstGeom prst="rect">
            <a:avLst/>
          </a:prstGeom>
        </p:spPr>
        <p:txBody>
          <a:bodyPr wrap="square">
            <a:spAutoFit/>
          </a:bodyPr>
          <a:lstStyle/>
          <a:p>
            <a:pPr lvl="1" algn="ctr" defTabSz="914400">
              <a:defRPr/>
            </a:pPr>
            <a:r>
              <a:rPr kumimoji="0" lang="es-CO" sz="5400" b="0" i="0" u="none" strike="noStrike" kern="0" cap="none" spc="0" normalizeH="0" baseline="0" noProof="0" dirty="0">
                <a:ln>
                  <a:noFill/>
                </a:ln>
                <a:solidFill>
                  <a:schemeClr val="bg1"/>
                </a:solidFill>
                <a:effectLst/>
                <a:uLnTx/>
                <a:uFillTx/>
                <a:latin typeface="Trebuchet MS" panose="020B0603020202020204"/>
                <a:ea typeface="+mj-ea"/>
                <a:cs typeface="+mj-cs"/>
              </a:rPr>
              <a:t>ENCUESTA AL CLIENTE</a:t>
            </a:r>
            <a:r>
              <a:rPr kumimoji="0" lang="es-CO" sz="3600" b="0" i="0" u="none" strike="noStrike" kern="0" cap="none" spc="0" normalizeH="0" baseline="0" noProof="0" dirty="0">
                <a:ln>
                  <a:noFill/>
                </a:ln>
                <a:solidFill>
                  <a:srgbClr val="5FCBEF"/>
                </a:solidFill>
                <a:effectLst/>
                <a:uLnTx/>
                <a:uFillTx/>
                <a:latin typeface="Trebuchet MS" panose="020B0603020202020204"/>
                <a:ea typeface="+mj-ea"/>
                <a:cs typeface="+mj-cs"/>
              </a:rPr>
              <a:t> </a:t>
            </a:r>
            <a:endParaRPr kumimoji="0" lang="es-ES" b="0" i="0" u="none" strike="noStrike" kern="0" cap="none" spc="0" normalizeH="0" baseline="0" noProof="0" dirty="0">
              <a:ln>
                <a:noFill/>
              </a:ln>
              <a:solidFill>
                <a:sysClr val="windowText" lastClr="000000"/>
              </a:solidFill>
              <a:effectLst/>
              <a:uLnTx/>
              <a:uFillTx/>
            </a:endParaRPr>
          </a:p>
        </p:txBody>
      </p:sp>
      <p:sp>
        <p:nvSpPr>
          <p:cNvPr id="5" name="Flecha derecha 4">
            <a:hlinkClick r:id="rId2" action="ppaction://hlinkfile"/>
          </p:cNvPr>
          <p:cNvSpPr/>
          <p:nvPr/>
        </p:nvSpPr>
        <p:spPr>
          <a:xfrm>
            <a:off x="8086725" y="6191250"/>
            <a:ext cx="495300" cy="484632"/>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xmlns="" val="466276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p:nvPr/>
        </p:nvPicPr>
        <p:blipFill rotWithShape="1">
          <a:blip r:embed="rId2"/>
          <a:srcRect l="24045" t="19051" r="25056" b="29670"/>
          <a:stretch/>
        </p:blipFill>
        <p:spPr bwMode="auto">
          <a:xfrm>
            <a:off x="809625" y="2066925"/>
            <a:ext cx="7381875" cy="3905250"/>
          </a:xfrm>
          <a:prstGeom prst="rect">
            <a:avLst/>
          </a:prstGeom>
          <a:ln>
            <a:noFill/>
          </a:ln>
          <a:extLst>
            <a:ext uri="{53640926-AAD7-44D8-BBD7-CCE9431645EC}">
              <a14:shadowObscured xmlns:a14="http://schemas.microsoft.com/office/drawing/2010/main" xmlns=""/>
            </a:ext>
          </a:extLst>
        </p:spPr>
      </p:pic>
      <p:sp>
        <p:nvSpPr>
          <p:cNvPr id="5" name="Rectángulo 4"/>
          <p:cNvSpPr/>
          <p:nvPr/>
        </p:nvSpPr>
        <p:spPr>
          <a:xfrm>
            <a:off x="-1045083" y="460894"/>
            <a:ext cx="10189083" cy="769441"/>
          </a:xfrm>
          <a:prstGeom prst="rect">
            <a:avLst/>
          </a:prstGeom>
        </p:spPr>
        <p:txBody>
          <a:bodyPr wrap="square">
            <a:spAutoFit/>
          </a:bodyPr>
          <a:lstStyle/>
          <a:p>
            <a:pPr lvl="1" algn="ctr" defTabSz="914400">
              <a:defRPr/>
            </a:pPr>
            <a:r>
              <a:rPr kumimoji="0" lang="es-CO" sz="4400" b="0" i="0" u="none" strike="noStrike" kern="0" cap="none" spc="0" normalizeH="0" baseline="0" noProof="0" dirty="0">
                <a:ln>
                  <a:noFill/>
                </a:ln>
                <a:solidFill>
                  <a:schemeClr val="bg1"/>
                </a:solidFill>
                <a:effectLst/>
                <a:uLnTx/>
                <a:uFillTx/>
                <a:latin typeface="Trebuchet MS" panose="020B0603020202020204"/>
                <a:ea typeface="+mj-ea"/>
                <a:cs typeface="+mj-cs"/>
              </a:rPr>
              <a:t>REQ. FUNCIONAL Y NO</a:t>
            </a:r>
            <a:r>
              <a:rPr kumimoji="0" lang="es-CO" sz="4400" b="0" i="0" u="none" strike="noStrike" kern="0" cap="none" spc="0" normalizeH="0" noProof="0" dirty="0">
                <a:ln>
                  <a:noFill/>
                </a:ln>
                <a:solidFill>
                  <a:schemeClr val="bg1"/>
                </a:solidFill>
                <a:effectLst/>
                <a:uLnTx/>
                <a:uFillTx/>
                <a:latin typeface="Trebuchet MS" panose="020B0603020202020204"/>
                <a:ea typeface="+mj-ea"/>
                <a:cs typeface="+mj-cs"/>
              </a:rPr>
              <a:t> FUNCIONALES</a:t>
            </a:r>
            <a:endParaRPr kumimoji="0" lang="es-ES" sz="4400" b="0" i="0" u="none" strike="noStrike" kern="0" cap="none" spc="0" normalizeH="0" baseline="0" noProof="0" dirty="0">
              <a:ln>
                <a:noFill/>
              </a:ln>
              <a:solidFill>
                <a:sysClr val="windowText" lastClr="000000"/>
              </a:solidFill>
              <a:effectLst/>
              <a:uLnTx/>
              <a:uFillTx/>
            </a:endParaRPr>
          </a:p>
        </p:txBody>
      </p:sp>
      <p:sp>
        <p:nvSpPr>
          <p:cNvPr id="6" name="Flecha derecha 5">
            <a:hlinkClick r:id="rId3" action="ppaction://hlinkfile"/>
          </p:cNvPr>
          <p:cNvSpPr/>
          <p:nvPr/>
        </p:nvSpPr>
        <p:spPr>
          <a:xfrm>
            <a:off x="7886700" y="6305550"/>
            <a:ext cx="978408" cy="484632"/>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xmlns="" val="12231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326267"/>
            <a:ext cx="9282223" cy="92333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5400" b="0" i="0" u="none" strike="noStrike" kern="0" cap="none" spc="0" normalizeH="0" baseline="0" noProof="0" dirty="0">
                <a:ln>
                  <a:noFill/>
                </a:ln>
                <a:solidFill>
                  <a:schemeClr val="bg1"/>
                </a:solidFill>
                <a:effectLst/>
                <a:uLnTx/>
                <a:uFillTx/>
                <a:latin typeface="Trebuchet MS" panose="020B0603020202020204"/>
                <a:ea typeface="+mj-ea"/>
                <a:cs typeface="+mj-cs"/>
              </a:rPr>
              <a:t>DIAGRAMA CASO DE USO </a:t>
            </a:r>
            <a:endParaRPr kumimoji="0" lang="es-ES" sz="5400" b="0" i="0" u="none" strike="noStrike" kern="0" cap="none" spc="0" normalizeH="0" baseline="0" noProof="0" dirty="0">
              <a:ln>
                <a:noFill/>
              </a:ln>
              <a:solidFill>
                <a:schemeClr val="bg1"/>
              </a:solidFill>
              <a:effectLst/>
              <a:uLnTx/>
              <a:uFillTx/>
            </a:endParaRPr>
          </a:p>
        </p:txBody>
      </p:sp>
      <p:pic>
        <p:nvPicPr>
          <p:cNvPr id="3" name="Imagen 2"/>
          <p:cNvPicPr>
            <a:picLocks noChangeAspect="1"/>
          </p:cNvPicPr>
          <p:nvPr/>
        </p:nvPicPr>
        <p:blipFill>
          <a:blip r:embed="rId2"/>
          <a:stretch>
            <a:fillRect/>
          </a:stretch>
        </p:blipFill>
        <p:spPr>
          <a:xfrm>
            <a:off x="0" y="1863561"/>
            <a:ext cx="9032234" cy="4994439"/>
          </a:xfrm>
          <a:prstGeom prst="rect">
            <a:avLst/>
          </a:prstGeom>
        </p:spPr>
      </p:pic>
      <p:sp>
        <p:nvSpPr>
          <p:cNvPr id="4" name="Flecha derecha 3">
            <a:hlinkClick r:id="rId3" action="ppaction://hlinkfile"/>
          </p:cNvPr>
          <p:cNvSpPr/>
          <p:nvPr/>
        </p:nvSpPr>
        <p:spPr>
          <a:xfrm>
            <a:off x="8010525" y="5572125"/>
            <a:ext cx="724662" cy="484632"/>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Flecha derecha 4">
            <a:hlinkClick r:id="rId4" action="ppaction://hlinkfile"/>
          </p:cNvPr>
          <p:cNvSpPr/>
          <p:nvPr/>
        </p:nvSpPr>
        <p:spPr>
          <a:xfrm>
            <a:off x="7762875" y="6286500"/>
            <a:ext cx="1226058" cy="484632"/>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a:t>Caso ext.</a:t>
            </a:r>
          </a:p>
        </p:txBody>
      </p:sp>
    </p:spTree>
    <p:extLst>
      <p:ext uri="{BB962C8B-B14F-4D97-AF65-F5344CB8AC3E}">
        <p14:creationId xmlns:p14="http://schemas.microsoft.com/office/powerpoint/2010/main" xmlns="" val="1235901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srcRect l="170" t="7846" r="1561" b="4346"/>
          <a:stretch/>
        </p:blipFill>
        <p:spPr bwMode="auto">
          <a:xfrm>
            <a:off x="1543050" y="1943100"/>
            <a:ext cx="6296025" cy="3871912"/>
          </a:xfrm>
          <a:prstGeom prst="rect">
            <a:avLst/>
          </a:prstGeom>
          <a:ln>
            <a:noFill/>
          </a:ln>
          <a:extLst>
            <a:ext uri="{53640926-AAD7-44D8-BBD7-CCE9431645EC}">
              <a14:shadowObscured xmlns:a14="http://schemas.microsoft.com/office/drawing/2010/main" xmlns=""/>
            </a:ext>
          </a:extLst>
        </p:spPr>
      </p:pic>
      <p:sp>
        <p:nvSpPr>
          <p:cNvPr id="3" name="Flecha derecha 2">
            <a:hlinkClick r:id="rId3" action="ppaction://hlinkfile"/>
          </p:cNvPr>
          <p:cNvSpPr/>
          <p:nvPr/>
        </p:nvSpPr>
        <p:spPr>
          <a:xfrm>
            <a:off x="7839074" y="6229350"/>
            <a:ext cx="721233" cy="484632"/>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Rectángulo 3"/>
          <p:cNvSpPr/>
          <p:nvPr/>
        </p:nvSpPr>
        <p:spPr>
          <a:xfrm>
            <a:off x="-278891" y="460894"/>
            <a:ext cx="9143999" cy="1446550"/>
          </a:xfrm>
          <a:prstGeom prst="rect">
            <a:avLst/>
          </a:prstGeom>
        </p:spPr>
        <p:txBody>
          <a:bodyPr wrap="square">
            <a:spAutoFit/>
          </a:bodyPr>
          <a:lstStyle/>
          <a:p>
            <a:pPr lvl="1" algn="ctr" defTabSz="914400">
              <a:defRPr/>
            </a:pPr>
            <a:r>
              <a:rPr kumimoji="0" lang="es-CO" sz="4400" b="0" i="0" u="none" strike="noStrike" kern="0" cap="none" spc="0" normalizeH="0" baseline="0" noProof="0" dirty="0">
                <a:ln>
                  <a:noFill/>
                </a:ln>
                <a:solidFill>
                  <a:schemeClr val="bg1"/>
                </a:solidFill>
                <a:effectLst/>
                <a:uLnTx/>
                <a:uFillTx/>
                <a:latin typeface="Trebuchet MS" panose="020B0603020202020204"/>
                <a:ea typeface="+mj-ea"/>
                <a:cs typeface="+mj-cs"/>
              </a:rPr>
              <a:t>MODELO ENTIDAD RELACIÓN</a:t>
            </a:r>
          </a:p>
          <a:p>
            <a:pPr lvl="1" algn="ctr" defTabSz="914400">
              <a:defRPr/>
            </a:pPr>
            <a:endParaRPr kumimoji="0" lang="es-ES" sz="4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xmlns="" val="2880075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8891" y="460894"/>
            <a:ext cx="9143999" cy="1446550"/>
          </a:xfrm>
          <a:prstGeom prst="rect">
            <a:avLst/>
          </a:prstGeom>
        </p:spPr>
        <p:txBody>
          <a:bodyPr wrap="square">
            <a:spAutoFit/>
          </a:bodyPr>
          <a:lstStyle/>
          <a:p>
            <a:pPr lvl="1" algn="ctr" defTabSz="914400">
              <a:defRPr/>
            </a:pPr>
            <a:r>
              <a:rPr kumimoji="0" lang="es-CO" sz="4400" b="0" i="0" u="none" strike="noStrike" kern="0" cap="none" spc="0" normalizeH="0" baseline="0" noProof="0" dirty="0">
                <a:ln>
                  <a:noFill/>
                </a:ln>
                <a:solidFill>
                  <a:schemeClr val="bg1"/>
                </a:solidFill>
                <a:effectLst/>
                <a:uLnTx/>
                <a:uFillTx/>
                <a:latin typeface="Trebuchet MS" panose="020B0603020202020204"/>
                <a:ea typeface="+mj-ea"/>
                <a:cs typeface="+mj-cs"/>
              </a:rPr>
              <a:t>MODELO RELACIÓNAL</a:t>
            </a:r>
          </a:p>
          <a:p>
            <a:pPr lvl="1" algn="ctr" defTabSz="914400">
              <a:defRPr/>
            </a:pPr>
            <a:endParaRPr kumimoji="0" lang="es-ES" sz="4400" b="0" i="0" u="none" strike="noStrike" kern="0" cap="none" spc="0" normalizeH="0" baseline="0" noProof="0" dirty="0">
              <a:ln>
                <a:noFill/>
              </a:ln>
              <a:solidFill>
                <a:sysClr val="windowText" lastClr="000000"/>
              </a:solidFill>
              <a:effectLst/>
              <a:uLnTx/>
              <a:uFillTx/>
            </a:endParaRPr>
          </a:p>
        </p:txBody>
      </p:sp>
      <p:sp>
        <p:nvSpPr>
          <p:cNvPr id="5" name="Flecha derecha 4">
            <a:hlinkClick r:id="rId2" action="ppaction://hlinkfile"/>
          </p:cNvPr>
          <p:cNvSpPr/>
          <p:nvPr/>
        </p:nvSpPr>
        <p:spPr>
          <a:xfrm>
            <a:off x="8277226" y="6201014"/>
            <a:ext cx="739396" cy="484632"/>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1026" name="Picture 2" descr="C:\Users\CANDI\Desktop\Entity Relationship Diagram1.jpg"/>
          <p:cNvPicPr>
            <a:picLocks noChangeAspect="1" noChangeArrowheads="1"/>
          </p:cNvPicPr>
          <p:nvPr/>
        </p:nvPicPr>
        <p:blipFill>
          <a:blip r:embed="rId3"/>
          <a:srcRect/>
          <a:stretch>
            <a:fillRect/>
          </a:stretch>
        </p:blipFill>
        <p:spPr bwMode="auto">
          <a:xfrm>
            <a:off x="491411" y="1966315"/>
            <a:ext cx="8187623" cy="4234699"/>
          </a:xfrm>
          <a:prstGeom prst="rect">
            <a:avLst/>
          </a:prstGeom>
          <a:noFill/>
        </p:spPr>
      </p:pic>
    </p:spTree>
    <p:extLst>
      <p:ext uri="{BB962C8B-B14F-4D97-AF65-F5344CB8AC3E}">
        <p14:creationId xmlns:p14="http://schemas.microsoft.com/office/powerpoint/2010/main" xmlns="" val="304207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170586"/>
            <a:ext cx="9144000" cy="141758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LOGO</a:t>
            </a:r>
          </a:p>
        </p:txBody>
      </p:sp>
      <p:pic>
        <p:nvPicPr>
          <p:cNvPr id="6" name="Imagen 5"/>
          <p:cNvPicPr>
            <a:picLocks noChangeAspect="1"/>
          </p:cNvPicPr>
          <p:nvPr/>
        </p:nvPicPr>
        <p:blipFill>
          <a:blip r:embed="rId2"/>
          <a:stretch>
            <a:fillRect/>
          </a:stretch>
        </p:blipFill>
        <p:spPr>
          <a:xfrm>
            <a:off x="0" y="1703682"/>
            <a:ext cx="9144000" cy="5154318"/>
          </a:xfrm>
          <a:prstGeom prst="rect">
            <a:avLst/>
          </a:prstGeom>
        </p:spPr>
      </p:pic>
    </p:spTree>
    <p:extLst>
      <p:ext uri="{BB962C8B-B14F-4D97-AF65-F5344CB8AC3E}">
        <p14:creationId xmlns:p14="http://schemas.microsoft.com/office/powerpoint/2010/main" xmlns="" val="4126290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8625" y="504825"/>
            <a:ext cx="8048625" cy="942975"/>
          </a:xfrm>
          <a:prstGeom prst="rect">
            <a:avLst/>
          </a:prstGeom>
        </p:spPr>
        <p:txBody>
          <a:bodyPr vert="horz" wrap="square" lIns="91440" tIns="45720" rIns="91440" bIns="45720" rtlCol="0" anchor="ctr">
            <a:noAutofit/>
          </a:bodyPr>
          <a:lstStyle/>
          <a:p>
            <a:pPr algn="ctr"/>
            <a:r>
              <a:rPr lang="es-ES" sz="5400" b="1" dirty="0">
                <a:solidFill>
                  <a:schemeClr val="bg1"/>
                </a:solidFill>
              </a:rPr>
              <a:t>DICCIONARIO DE DATOS</a:t>
            </a:r>
          </a:p>
        </p:txBody>
      </p:sp>
      <p:pic>
        <p:nvPicPr>
          <p:cNvPr id="3" name="Imagen 2"/>
          <p:cNvPicPr/>
          <p:nvPr/>
        </p:nvPicPr>
        <p:blipFill rotWithShape="1">
          <a:blip r:embed="rId2"/>
          <a:srcRect t="24702" r="36465"/>
          <a:stretch/>
        </p:blipFill>
        <p:spPr bwMode="auto">
          <a:xfrm>
            <a:off x="504825" y="2324100"/>
            <a:ext cx="7658100" cy="4082732"/>
          </a:xfrm>
          <a:prstGeom prst="rect">
            <a:avLst/>
          </a:prstGeom>
          <a:ln>
            <a:noFill/>
          </a:ln>
          <a:extLst>
            <a:ext uri="{53640926-AAD7-44D8-BBD7-CCE9431645EC}">
              <a14:shadowObscured xmlns:a14="http://schemas.microsoft.com/office/drawing/2010/main" xmlns=""/>
            </a:ext>
          </a:extLst>
        </p:spPr>
      </p:pic>
      <p:sp>
        <p:nvSpPr>
          <p:cNvPr id="4" name="Flecha derecha 3">
            <a:hlinkClick r:id="rId3" action="ppaction://hlinkfile"/>
          </p:cNvPr>
          <p:cNvSpPr/>
          <p:nvPr/>
        </p:nvSpPr>
        <p:spPr>
          <a:xfrm>
            <a:off x="8477250" y="6330632"/>
            <a:ext cx="476250" cy="451168"/>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xmlns="" val="3953905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srcRect l="-563" t="11336" r="31750" b="4445"/>
          <a:stretch/>
        </p:blipFill>
        <p:spPr bwMode="auto">
          <a:xfrm>
            <a:off x="228600" y="2181225"/>
            <a:ext cx="8801100" cy="3819524"/>
          </a:xfrm>
          <a:prstGeom prst="rect">
            <a:avLst/>
          </a:prstGeom>
          <a:ln>
            <a:noFill/>
          </a:ln>
          <a:extLst>
            <a:ext uri="{53640926-AAD7-44D8-BBD7-CCE9431645EC}">
              <a14:shadowObscured xmlns:a14="http://schemas.microsoft.com/office/drawing/2010/main" xmlns=""/>
            </a:ext>
          </a:extLst>
        </p:spPr>
      </p:pic>
      <p:sp>
        <p:nvSpPr>
          <p:cNvPr id="3" name="Flecha derecha 2">
            <a:hlinkClick r:id="rId3" action="ppaction://hlinkfile"/>
          </p:cNvPr>
          <p:cNvSpPr/>
          <p:nvPr/>
        </p:nvSpPr>
        <p:spPr>
          <a:xfrm>
            <a:off x="8435721" y="6238875"/>
            <a:ext cx="593979" cy="484632"/>
          </a:xfrm>
          <a:prstGeom prst="rightArrow">
            <a:avLst/>
          </a:prstGeom>
          <a:gradFill flip="none" rotWithShape="1">
            <a:gsLst>
              <a:gs pos="0">
                <a:schemeClr val="accent1">
                  <a:tint val="100000"/>
                  <a:shade val="100000"/>
                  <a:satMod val="130000"/>
                </a:schemeClr>
              </a:gs>
              <a:gs pos="100000">
                <a:schemeClr val="accent1">
                  <a:tint val="50000"/>
                  <a:shade val="100000"/>
                  <a:satMod val="35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p:cNvSpPr txBox="1"/>
          <p:nvPr/>
        </p:nvSpPr>
        <p:spPr>
          <a:xfrm>
            <a:off x="428625" y="504825"/>
            <a:ext cx="8048625" cy="942975"/>
          </a:xfrm>
          <a:prstGeom prst="rect">
            <a:avLst/>
          </a:prstGeom>
        </p:spPr>
        <p:txBody>
          <a:bodyPr vert="horz" wrap="square" lIns="91440" tIns="45720" rIns="91440" bIns="45720" rtlCol="0" anchor="ctr">
            <a:noAutofit/>
          </a:bodyPr>
          <a:lstStyle/>
          <a:p>
            <a:pPr algn="ctr"/>
            <a:r>
              <a:rPr lang="es-ES" sz="5400" b="1" dirty="0">
                <a:solidFill>
                  <a:schemeClr val="bg1"/>
                </a:solidFill>
              </a:rPr>
              <a:t>CALENDARIO</a:t>
            </a:r>
          </a:p>
        </p:txBody>
      </p:sp>
    </p:spTree>
    <p:extLst>
      <p:ext uri="{BB962C8B-B14F-4D97-AF65-F5344CB8AC3E}">
        <p14:creationId xmlns:p14="http://schemas.microsoft.com/office/powerpoint/2010/main" xmlns="" val="4130225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2820255"/>
            <a:ext cx="9143999" cy="144655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8800" b="0" i="0" u="none" strike="noStrike" kern="0" cap="none" spc="0" normalizeH="0" baseline="0" noProof="0" dirty="0">
                <a:ln>
                  <a:noFill/>
                </a:ln>
                <a:solidFill>
                  <a:srgbClr val="FF0000"/>
                </a:solidFill>
                <a:effectLst/>
                <a:uLnTx/>
                <a:uFillTx/>
                <a:latin typeface="Trebuchet MS" panose="020B0603020202020204"/>
                <a:ea typeface="+mj-ea"/>
                <a:cs typeface="+mj-cs"/>
              </a:rPr>
              <a:t>GRACIAS</a:t>
            </a:r>
            <a:endParaRPr kumimoji="0" lang="es-ES" sz="8800" b="0"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xmlns="" val="282122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347050"/>
            <a:ext cx="9144000"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OBJETIVO GENERAL </a:t>
            </a:r>
          </a:p>
        </p:txBody>
      </p:sp>
      <p:sp>
        <p:nvSpPr>
          <p:cNvPr id="4" name="Marcador de contenido 2"/>
          <p:cNvSpPr txBox="1">
            <a:spLocks/>
          </p:cNvSpPr>
          <p:nvPr/>
        </p:nvSpPr>
        <p:spPr>
          <a:xfrm>
            <a:off x="176463" y="2374233"/>
            <a:ext cx="8794116" cy="412116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CO" sz="2800" dirty="0"/>
              <a:t>Diseñar un sistema de información </a:t>
            </a:r>
            <a:r>
              <a:rPr lang="es-CO" sz="2800" dirty="0" smtClean="0"/>
              <a:t>vía web que facilite </a:t>
            </a:r>
            <a:r>
              <a:rPr lang="es-CO" sz="2800" dirty="0"/>
              <a:t>la organización y administración de Torneos y campeonatos </a:t>
            </a:r>
          </a:p>
        </p:txBody>
      </p:sp>
    </p:spTree>
    <p:extLst>
      <p:ext uri="{BB962C8B-B14F-4D97-AF65-F5344CB8AC3E}">
        <p14:creationId xmlns:p14="http://schemas.microsoft.com/office/powerpoint/2010/main" xmlns="" val="2693935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411219"/>
            <a:ext cx="9144000"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OBJETIVOS ESPECÍFICOS</a:t>
            </a:r>
          </a:p>
        </p:txBody>
      </p:sp>
      <p:sp>
        <p:nvSpPr>
          <p:cNvPr id="4" name="Marcador de contenido 2"/>
          <p:cNvSpPr txBox="1">
            <a:spLocks/>
          </p:cNvSpPr>
          <p:nvPr/>
        </p:nvSpPr>
        <p:spPr>
          <a:xfrm>
            <a:off x="808074" y="2111545"/>
            <a:ext cx="7910624" cy="435342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q"/>
            </a:pPr>
            <a:r>
              <a:rPr lang="es-CO" sz="2400" dirty="0"/>
              <a:t>Permitir que el sistema obtenga formularios en la web para administrar datos como inscripción  de  equipos, jugadores,  acreditaciones  de  jugadores,  personal técnico,  manejo  de  resultados,  control  de  estadísticas  y  reportes,  necesarios  para  la   correcta  gestión  deportiva.</a:t>
            </a:r>
          </a:p>
          <a:p>
            <a:pPr>
              <a:buFont typeface="Wingdings" pitchFamily="2" charset="2"/>
              <a:buChar char="q"/>
            </a:pPr>
            <a:r>
              <a:rPr lang="es-CO" sz="2400" dirty="0"/>
              <a:t>Permitir que el sistema nos generen  estadísticas e informe de jugadores equipos, campeonatos , escenarios , datos interesantes.</a:t>
            </a:r>
          </a:p>
          <a:p>
            <a:pPr>
              <a:buFont typeface="Wingdings" pitchFamily="2" charset="2"/>
              <a:buChar char="q"/>
            </a:pPr>
            <a:r>
              <a:rPr lang="es-CO" sz="2400" dirty="0"/>
              <a:t>Atraves del login permitir que cualquier usuario pueda crear su cuenta </a:t>
            </a:r>
          </a:p>
          <a:p>
            <a:pPr marL="0" indent="0">
              <a:buNone/>
            </a:pPr>
            <a:r>
              <a:rPr lang="es-CO" sz="2800" dirty="0">
                <a:solidFill>
                  <a:schemeClr val="tx1">
                    <a:lumMod val="75000"/>
                    <a:lumOff val="25000"/>
                  </a:schemeClr>
                </a:solidFill>
              </a:rPr>
              <a:t> </a:t>
            </a:r>
          </a:p>
        </p:txBody>
      </p:sp>
    </p:spTree>
    <p:extLst>
      <p:ext uri="{BB962C8B-B14F-4D97-AF65-F5344CB8AC3E}">
        <p14:creationId xmlns:p14="http://schemas.microsoft.com/office/powerpoint/2010/main" xmlns="" val="1644916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170587"/>
            <a:ext cx="9144000" cy="14496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     PLANTEAMIENTO DEL PROBLEMA </a:t>
            </a:r>
          </a:p>
        </p:txBody>
      </p:sp>
      <p:sp>
        <p:nvSpPr>
          <p:cNvPr id="4" name="Marcador de contenido 2"/>
          <p:cNvSpPr txBox="1">
            <a:spLocks/>
          </p:cNvSpPr>
          <p:nvPr/>
        </p:nvSpPr>
        <p:spPr>
          <a:xfrm>
            <a:off x="856954" y="2335105"/>
            <a:ext cx="7340562" cy="39356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q"/>
            </a:pPr>
            <a:r>
              <a:rPr lang="es-CO" sz="2800" dirty="0"/>
              <a:t>No cuentan con un sistema de información por que les permita la organización de torneos y campeonatos de fútbol 5. </a:t>
            </a:r>
          </a:p>
        </p:txBody>
      </p:sp>
    </p:spTree>
    <p:extLst>
      <p:ext uri="{BB962C8B-B14F-4D97-AF65-F5344CB8AC3E}">
        <p14:creationId xmlns:p14="http://schemas.microsoft.com/office/powerpoint/2010/main" xmlns="" val="1487494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74428" y="443303"/>
            <a:ext cx="9069572"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ALCANCE DEL PROYECTO </a:t>
            </a:r>
          </a:p>
        </p:txBody>
      </p:sp>
      <p:sp>
        <p:nvSpPr>
          <p:cNvPr id="4" name="Marcador de contenido 2"/>
          <p:cNvSpPr txBox="1">
            <a:spLocks/>
          </p:cNvSpPr>
          <p:nvPr/>
        </p:nvSpPr>
        <p:spPr>
          <a:xfrm>
            <a:off x="858601" y="2222811"/>
            <a:ext cx="7486336" cy="546135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q"/>
            </a:pPr>
            <a:r>
              <a:rPr lang="es-CO" sz="2400" dirty="0"/>
              <a:t>El alcance del proyecto es lograr crear un sistema de información en el ámbito deportivo, en este caso seria campeonatos de futbol.  Aprovechando los avances tecnológicos queremos permitir un mejor desempeño laboral para las organizaciones deportivas ,  que sea  fácil de usar capaz de ayudar la gestión de partidos, visualizar estadísticas, inscripciones.</a:t>
            </a:r>
          </a:p>
          <a:p>
            <a:pPr>
              <a:buFont typeface="Wingdings" pitchFamily="2" charset="2"/>
              <a:buChar char="q"/>
            </a:pPr>
            <a:r>
              <a:rPr lang="es-CO" sz="2400" dirty="0"/>
              <a:t>Queremos que la aplicación pueda ser libre y gratuita para los usuarios que estén interesado en este tipo de campeonatos </a:t>
            </a:r>
          </a:p>
          <a:p>
            <a:pPr marL="457200" lvl="1" indent="0">
              <a:buNone/>
            </a:pPr>
            <a:endParaRPr lang="es-CO" dirty="0">
              <a:solidFill>
                <a:schemeClr val="tx1">
                  <a:lumMod val="75000"/>
                  <a:lumOff val="25000"/>
                </a:schemeClr>
              </a:solidFill>
            </a:endParaRPr>
          </a:p>
          <a:p>
            <a:pPr marL="0" indent="0">
              <a:buNone/>
            </a:pPr>
            <a:endParaRPr lang="es-CO" sz="2400" dirty="0">
              <a:solidFill>
                <a:schemeClr val="tx1">
                  <a:lumMod val="75000"/>
                  <a:lumOff val="25000"/>
                </a:schemeClr>
              </a:solidFill>
            </a:endParaRPr>
          </a:p>
          <a:p>
            <a:pPr marL="457200" lvl="1" indent="0">
              <a:buNone/>
            </a:pPr>
            <a:endParaRPr lang="es-CO" sz="2400" dirty="0">
              <a:solidFill>
                <a:schemeClr val="tx1">
                  <a:lumMod val="75000"/>
                  <a:lumOff val="25000"/>
                </a:schemeClr>
              </a:solidFill>
            </a:endParaRPr>
          </a:p>
          <a:p>
            <a:pPr marL="0" indent="0">
              <a:buNone/>
            </a:pPr>
            <a:r>
              <a:rPr lang="es-CO" sz="2800" dirty="0">
                <a:solidFill>
                  <a:schemeClr val="tx1">
                    <a:lumMod val="75000"/>
                    <a:lumOff val="25000"/>
                  </a:schemeClr>
                </a:solidFill>
              </a:rPr>
              <a:t> </a:t>
            </a:r>
          </a:p>
        </p:txBody>
      </p:sp>
    </p:spTree>
    <p:extLst>
      <p:ext uri="{BB962C8B-B14F-4D97-AF65-F5344CB8AC3E}">
        <p14:creationId xmlns:p14="http://schemas.microsoft.com/office/powerpoint/2010/main" xmlns="" val="4249488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1" y="170587"/>
            <a:ext cx="9144001" cy="14496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288000"/>
            <a:r>
              <a:rPr lang="es-CO" sz="5400" b="1" dirty="0">
                <a:solidFill>
                  <a:schemeClr val="bg1"/>
                </a:solidFill>
              </a:rPr>
              <a:t>   JUSTIFICACIÓN  </a:t>
            </a:r>
          </a:p>
        </p:txBody>
      </p:sp>
      <p:sp>
        <p:nvSpPr>
          <p:cNvPr id="4" name="Marcador de contenido 2"/>
          <p:cNvSpPr txBox="1">
            <a:spLocks/>
          </p:cNvSpPr>
          <p:nvPr/>
        </p:nvSpPr>
        <p:spPr>
          <a:xfrm>
            <a:off x="823474" y="2206770"/>
            <a:ext cx="7486336" cy="39534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q"/>
            </a:pPr>
            <a:r>
              <a:rPr lang="es-CO" sz="2400" dirty="0"/>
              <a:t>En las organización deportivas se presentan varios problemas difíciles de solucionar, la idea es poder usar las tecnologías de hoy en día creando un sistema de información que ayude a los eventos futbolísticos mejorando la organización y manejo de información en los campeonatos </a:t>
            </a:r>
          </a:p>
          <a:p>
            <a:pPr>
              <a:buFont typeface="Wingdings" pitchFamily="2" charset="2"/>
              <a:buChar char="q"/>
            </a:pPr>
            <a:r>
              <a:rPr lang="es-CO" sz="2400" dirty="0"/>
              <a:t>Se cree que es útil una herramienta de alta calidad para las instituciones deportivas aprovechando el manejo de base de datos, usando los lenguajes de programación modernos y tener un entorno con la web </a:t>
            </a:r>
          </a:p>
          <a:p>
            <a:pPr>
              <a:buFont typeface="Wingdings" pitchFamily="2" charset="2"/>
              <a:buChar char="q"/>
            </a:pPr>
            <a:endParaRPr lang="es-CO" sz="2400" dirty="0">
              <a:solidFill>
                <a:schemeClr val="tx1">
                  <a:lumMod val="75000"/>
                  <a:lumOff val="25000"/>
                </a:schemeClr>
              </a:solidFill>
            </a:endParaRPr>
          </a:p>
          <a:p>
            <a:pPr>
              <a:buFont typeface="Wingdings" pitchFamily="2" charset="2"/>
              <a:buChar char="q"/>
            </a:pPr>
            <a:endParaRPr lang="es-CO" sz="2400" dirty="0">
              <a:solidFill>
                <a:schemeClr val="tx1">
                  <a:lumMod val="75000"/>
                  <a:lumOff val="25000"/>
                </a:schemeClr>
              </a:solidFill>
            </a:endParaRPr>
          </a:p>
          <a:p>
            <a:pPr marL="457200" lvl="1" indent="0">
              <a:buNone/>
            </a:pPr>
            <a:endParaRPr lang="es-CO" sz="2400" dirty="0">
              <a:solidFill>
                <a:schemeClr val="tx1">
                  <a:lumMod val="75000"/>
                  <a:lumOff val="25000"/>
                </a:schemeClr>
              </a:solidFill>
            </a:endParaRPr>
          </a:p>
          <a:p>
            <a:pPr marL="0" indent="0">
              <a:buNone/>
            </a:pPr>
            <a:r>
              <a:rPr lang="es-CO" sz="2800" dirty="0">
                <a:solidFill>
                  <a:schemeClr val="tx1">
                    <a:lumMod val="75000"/>
                    <a:lumOff val="25000"/>
                  </a:schemeClr>
                </a:solidFill>
              </a:rPr>
              <a:t> </a:t>
            </a:r>
          </a:p>
        </p:txBody>
      </p:sp>
    </p:spTree>
    <p:extLst>
      <p:ext uri="{BB962C8B-B14F-4D97-AF65-F5344CB8AC3E}">
        <p14:creationId xmlns:p14="http://schemas.microsoft.com/office/powerpoint/2010/main" xmlns="" val="349380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20842" y="513347"/>
            <a:ext cx="7732295" cy="1171074"/>
          </a:xfrm>
          <a:prstGeom prst="rect">
            <a:avLst/>
          </a:prstGeom>
        </p:spPr>
        <p:txBody>
          <a:bodyPr vert="horz" wrap="square" lIns="91440" tIns="45720" rIns="91440" bIns="45720" rtlCol="0" anchor="ctr">
            <a:noAutofit/>
          </a:bodyPr>
          <a:lstStyle/>
          <a:p>
            <a:pPr algn="l"/>
            <a:endParaRPr lang="es-ES" sz="8000" b="1" dirty="0">
              <a:solidFill>
                <a:srgbClr val="92D050"/>
              </a:solidFill>
            </a:endParaRPr>
          </a:p>
        </p:txBody>
      </p:sp>
      <p:sp>
        <p:nvSpPr>
          <p:cNvPr id="5" name="Rectángulo 4"/>
          <p:cNvSpPr/>
          <p:nvPr/>
        </p:nvSpPr>
        <p:spPr>
          <a:xfrm>
            <a:off x="0" y="385011"/>
            <a:ext cx="9144000" cy="923330"/>
          </a:xfrm>
          <a:prstGeom prst="rect">
            <a:avLst/>
          </a:prstGeom>
        </p:spPr>
        <p:txBody>
          <a:bodyPr wrap="square">
            <a:spAutoFit/>
          </a:bodyPr>
          <a:lstStyle/>
          <a:p>
            <a:pPr algn="ctr"/>
            <a:r>
              <a:rPr lang="es-ES" sz="5400" b="1" dirty="0">
                <a:solidFill>
                  <a:schemeClr val="bg1"/>
                </a:solidFill>
              </a:rPr>
              <a:t>INSOFT</a:t>
            </a:r>
          </a:p>
        </p:txBody>
      </p:sp>
      <p:sp>
        <p:nvSpPr>
          <p:cNvPr id="7" name="CuadroTexto 6"/>
          <p:cNvSpPr txBox="1"/>
          <p:nvPr/>
        </p:nvSpPr>
        <p:spPr>
          <a:xfrm>
            <a:off x="1203158" y="2614863"/>
            <a:ext cx="6160168" cy="3208421"/>
          </a:xfrm>
          <a:prstGeom prst="rect">
            <a:avLst/>
          </a:prstGeom>
        </p:spPr>
        <p:txBody>
          <a:bodyPr vert="horz" wrap="square" lIns="91440" tIns="45720" rIns="91440" bIns="45720" rtlCol="0" anchor="ctr">
            <a:noAutofit/>
          </a:bodyPr>
          <a:lstStyle/>
          <a:p>
            <a:pPr algn="l"/>
            <a:endParaRPr lang="es-ES" sz="8000" b="1" dirty="0">
              <a:solidFill>
                <a:srgbClr val="92D050"/>
              </a:solidFill>
            </a:endParaRPr>
          </a:p>
        </p:txBody>
      </p:sp>
      <p:sp>
        <p:nvSpPr>
          <p:cNvPr id="9" name="CuadroTexto 8"/>
          <p:cNvSpPr txBox="1"/>
          <p:nvPr/>
        </p:nvSpPr>
        <p:spPr>
          <a:xfrm>
            <a:off x="1347537" y="2229853"/>
            <a:ext cx="6481010" cy="4154905"/>
          </a:xfrm>
          <a:prstGeom prst="rect">
            <a:avLst/>
          </a:prstGeom>
        </p:spPr>
        <p:txBody>
          <a:bodyPr vert="horz" wrap="square" lIns="91440" tIns="45720" rIns="91440" bIns="45720" rtlCol="0" anchor="ctr">
            <a:noAutofit/>
          </a:bodyPr>
          <a:lstStyle/>
          <a:p>
            <a:pPr algn="l"/>
            <a:endParaRPr lang="es-ES" sz="8000" b="1" dirty="0">
              <a:solidFill>
                <a:srgbClr val="92D050"/>
              </a:solidFill>
            </a:endParaRPr>
          </a:p>
        </p:txBody>
      </p:sp>
      <p:sp>
        <p:nvSpPr>
          <p:cNvPr id="10" name="Rectángulo 9"/>
          <p:cNvSpPr/>
          <p:nvPr/>
        </p:nvSpPr>
        <p:spPr>
          <a:xfrm>
            <a:off x="1042738" y="2310638"/>
            <a:ext cx="7331241" cy="4401205"/>
          </a:xfrm>
          <a:prstGeom prst="rect">
            <a:avLst/>
          </a:prstGeom>
        </p:spPr>
        <p:txBody>
          <a:bodyPr wrap="square">
            <a:spAutoFit/>
          </a:bodyPr>
          <a:lstStyle/>
          <a:p>
            <a:endParaRPr lang="es-CO" sz="2800" dirty="0">
              <a:solidFill>
                <a:schemeClr val="tx1">
                  <a:lumMod val="75000"/>
                  <a:lumOff val="25000"/>
                </a:schemeClr>
              </a:solidFill>
            </a:endParaRPr>
          </a:p>
          <a:p>
            <a:pPr>
              <a:buFont typeface="Wingdings" pitchFamily="2" charset="2"/>
              <a:buChar char="q"/>
            </a:pPr>
            <a:r>
              <a:rPr lang="es-CO" sz="2800" dirty="0"/>
              <a:t>Descripción: somos una entidad que se dedica a crear sistemas de información para las empresas o entidades que las necesitan o requieran. </a:t>
            </a:r>
          </a:p>
          <a:p>
            <a:pPr>
              <a:buFont typeface="Wingdings" pitchFamily="2" charset="2"/>
              <a:buChar char="q"/>
            </a:pPr>
            <a:r>
              <a:rPr lang="es-CO" sz="2800" dirty="0"/>
              <a:t>Slogan: empleando sistemas se mueve la vida.</a:t>
            </a:r>
          </a:p>
          <a:p>
            <a:pPr>
              <a:buFont typeface="Wingdings" pitchFamily="2" charset="2"/>
              <a:buChar char="q"/>
            </a:pPr>
            <a:r>
              <a:rPr lang="es-CO" sz="2800" dirty="0"/>
              <a:t>Misión: En nuestra empresa queremos promocionar nuestro sistema de información para dar soluciones parea las empresas que lo requieran</a:t>
            </a:r>
          </a:p>
        </p:txBody>
      </p:sp>
    </p:spTree>
    <p:extLst>
      <p:ext uri="{BB962C8B-B14F-4D97-AF65-F5344CB8AC3E}">
        <p14:creationId xmlns:p14="http://schemas.microsoft.com/office/powerpoint/2010/main" xmlns="" val="926545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200525"/>
            <a:ext cx="9144000" cy="1106905"/>
          </a:xfrm>
          <a:prstGeom prst="rect">
            <a:avLst/>
          </a:prstGeom>
        </p:spPr>
        <p:txBody>
          <a:bodyPr vert="horz" wrap="square" lIns="91440" tIns="45720" rIns="91440" bIns="45720" rtlCol="0" anchor="ctr">
            <a:noAutofit/>
          </a:bodyPr>
          <a:lstStyle/>
          <a:p>
            <a:pPr algn="ctr"/>
            <a:r>
              <a:rPr lang="es-ES" sz="5400" b="1" dirty="0">
                <a:solidFill>
                  <a:schemeClr val="bg1"/>
                </a:solidFill>
              </a:rPr>
              <a:t>ROLES</a:t>
            </a:r>
            <a:r>
              <a:rPr lang="es-ES" sz="8000" b="1" dirty="0">
                <a:solidFill>
                  <a:srgbClr val="92D050"/>
                </a:solidFill>
              </a:rPr>
              <a:t> </a:t>
            </a:r>
          </a:p>
        </p:txBody>
      </p:sp>
      <p:pic>
        <p:nvPicPr>
          <p:cNvPr id="5" name="Imagen 4"/>
          <p:cNvPicPr>
            <a:picLocks noChangeAspect="1"/>
          </p:cNvPicPr>
          <p:nvPr/>
        </p:nvPicPr>
        <p:blipFill>
          <a:blip r:embed="rId2"/>
          <a:stretch>
            <a:fillRect/>
          </a:stretch>
        </p:blipFill>
        <p:spPr>
          <a:xfrm>
            <a:off x="701400" y="2648644"/>
            <a:ext cx="7672580" cy="1907314"/>
          </a:xfrm>
          <a:prstGeom prst="rect">
            <a:avLst/>
          </a:prstGeom>
        </p:spPr>
      </p:pic>
    </p:spTree>
    <p:extLst>
      <p:ext uri="{BB962C8B-B14F-4D97-AF65-F5344CB8AC3E}">
        <p14:creationId xmlns:p14="http://schemas.microsoft.com/office/powerpoint/2010/main" xmlns="" val="212415913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1612</TotalTime>
  <Words>548</Words>
  <Application>Microsoft Office PowerPoint</Application>
  <PresentationFormat>Presentación en pantalla (4:3)</PresentationFormat>
  <Paragraphs>106</Paragraphs>
  <Slides>22</Slides>
  <Notes>6</Notes>
  <HiddenSlides>0</HiddenSlides>
  <MMClips>1</MMClips>
  <ScaleCrop>false</ScaleCrop>
  <HeadingPairs>
    <vt:vector size="4" baseType="variant">
      <vt:variant>
        <vt:lpstr>Tema</vt:lpstr>
      </vt:variant>
      <vt:variant>
        <vt:i4>1</vt:i4>
      </vt:variant>
      <vt:variant>
        <vt:lpstr>Títulos de diapositiva</vt:lpstr>
      </vt:variant>
      <vt:variant>
        <vt:i4>22</vt:i4>
      </vt:variant>
    </vt:vector>
  </HeadingPairs>
  <TitlesOfParts>
    <vt:vector size="23" baseType="lpstr">
      <vt:lpstr>Tema de Office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CANDI</cp:lastModifiedBy>
  <cp:revision>179</cp:revision>
  <dcterms:created xsi:type="dcterms:W3CDTF">2014-06-25T16:18:26Z</dcterms:created>
  <dcterms:modified xsi:type="dcterms:W3CDTF">2016-09-10T18:56:36Z</dcterms:modified>
</cp:coreProperties>
</file>